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7" r:id="rId3"/>
    <p:sldId id="258" r:id="rId4"/>
    <p:sldId id="259" r:id="rId5"/>
    <p:sldId id="261" r:id="rId6"/>
    <p:sldId id="263"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p:cNvSpPr>
            <a:spLocks noGrp="1"/>
          </p:cNvSpPr>
          <p:nvPr>
            <p:ph type="ctrTitle"/>
          </p:nvPr>
        </p:nvSpPr>
        <p:spPr>
          <a:xfrm>
            <a:off x="685800" y="2130425"/>
            <a:ext cx="7772400" cy="1470025"/>
          </a:xfrm>
        </p:spPr>
        <p:txBody>
          <a:bodyPr/>
          <a:lstStyle/>
          <a:p>
            <a:r>
              <a:rPr lang="ro-RO" smtClean="0"/>
              <a:t>Faceți clic pentru a edita stilul de titlu Coordonator</a:t>
            </a:r>
            <a:endParaRPr lang="en-US"/>
          </a:p>
        </p:txBody>
      </p:sp>
      <p:sp>
        <p:nvSpPr>
          <p:cNvPr id="3" name="Subtitlu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smtClean="0"/>
              <a:t>Faceți clic pentru editarea stilului de subtitlu al coordonatorului</a:t>
            </a:r>
            <a:endParaRPr lang="en-US"/>
          </a:p>
        </p:txBody>
      </p:sp>
      <p:sp>
        <p:nvSpPr>
          <p:cNvPr id="4" name="Substituent dată 3"/>
          <p:cNvSpPr>
            <a:spLocks noGrp="1"/>
          </p:cNvSpPr>
          <p:nvPr>
            <p:ph type="dt" sz="half" idx="10"/>
          </p:nvPr>
        </p:nvSpPr>
        <p:spPr/>
        <p:txBody>
          <a:bodyPr/>
          <a:lstStyle/>
          <a:p>
            <a:fld id="{69E7B2AD-34D6-4093-8772-DC8079B6D005}" type="datetimeFigureOut">
              <a:rPr lang="en-US" smtClean="0"/>
              <a:pPr/>
              <a:t>5/17/2019</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text vertical 2"/>
          <p:cNvSpPr>
            <a:spLocks noGrp="1"/>
          </p:cNvSpPr>
          <p:nvPr>
            <p:ph type="body" orient="vert" idx="1"/>
          </p:nvPr>
        </p:nvSpPr>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fld id="{69E7B2AD-34D6-4093-8772-DC8079B6D005}" type="datetimeFigureOut">
              <a:rPr lang="en-US" smtClean="0"/>
              <a:pPr/>
              <a:t>5/17/2019</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4638"/>
            <a:ext cx="2057400" cy="5851525"/>
          </a:xfrm>
        </p:spPr>
        <p:txBody>
          <a:bodyPr vert="eaVert"/>
          <a:lstStyle/>
          <a:p>
            <a:r>
              <a:rPr lang="ro-RO" smtClean="0"/>
              <a:t>Faceți clic pentru a edita stilul de titlu Coordonator</a:t>
            </a:r>
            <a:endParaRPr lang="en-US"/>
          </a:p>
        </p:txBody>
      </p:sp>
      <p:sp>
        <p:nvSpPr>
          <p:cNvPr id="3" name="Substituent text vertical 2"/>
          <p:cNvSpPr>
            <a:spLocks noGrp="1"/>
          </p:cNvSpPr>
          <p:nvPr>
            <p:ph type="body" orient="vert" idx="1"/>
          </p:nvPr>
        </p:nvSpPr>
        <p:spPr>
          <a:xfrm>
            <a:off x="457200" y="274638"/>
            <a:ext cx="6019800" cy="5851525"/>
          </a:xfrm>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fld id="{69E7B2AD-34D6-4093-8772-DC8079B6D005}" type="datetimeFigureOut">
              <a:rPr lang="en-US" smtClean="0"/>
              <a:pPr/>
              <a:t>5/17/2019</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conținut 2"/>
          <p:cNvSpPr>
            <a:spLocks noGrp="1"/>
          </p:cNvSpPr>
          <p:nvPr>
            <p:ph idx="1"/>
          </p:nvPr>
        </p:nvSpPr>
        <p:spPr/>
        <p:txBody>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10"/>
          </p:nvPr>
        </p:nvSpPr>
        <p:spPr/>
        <p:txBody>
          <a:bodyPr/>
          <a:lstStyle/>
          <a:p>
            <a:fld id="{69E7B2AD-34D6-4093-8772-DC8079B6D005}" type="datetimeFigureOut">
              <a:rPr lang="en-US" smtClean="0"/>
              <a:pPr/>
              <a:t>5/17/2019</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722313" y="4406900"/>
            <a:ext cx="7772400" cy="1362075"/>
          </a:xfrm>
        </p:spPr>
        <p:txBody>
          <a:bodyPr anchor="t"/>
          <a:lstStyle>
            <a:lvl1pPr algn="l">
              <a:defRPr sz="4000" b="1" cap="all"/>
            </a:lvl1pPr>
          </a:lstStyle>
          <a:p>
            <a:r>
              <a:rPr lang="ro-RO" smtClean="0"/>
              <a:t>Faceți clic pentru a edita stilul de titlu Coordonator</a:t>
            </a:r>
            <a:endParaRPr lang="en-US"/>
          </a:p>
        </p:txBody>
      </p:sp>
      <p:sp>
        <p:nvSpPr>
          <p:cNvPr id="3" name="Substituent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Faceți clic pentru a edita stilurile de text Coordonator</a:t>
            </a:r>
          </a:p>
        </p:txBody>
      </p:sp>
      <p:sp>
        <p:nvSpPr>
          <p:cNvPr id="4" name="Substituent dată 3"/>
          <p:cNvSpPr>
            <a:spLocks noGrp="1"/>
          </p:cNvSpPr>
          <p:nvPr>
            <p:ph type="dt" sz="half" idx="10"/>
          </p:nvPr>
        </p:nvSpPr>
        <p:spPr/>
        <p:txBody>
          <a:bodyPr/>
          <a:lstStyle/>
          <a:p>
            <a:fld id="{69E7B2AD-34D6-4093-8772-DC8079B6D005}" type="datetimeFigureOut">
              <a:rPr lang="en-US" smtClean="0"/>
              <a:pPr/>
              <a:t>5/17/2019</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conținut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conținut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5" name="Substituent dată 4"/>
          <p:cNvSpPr>
            <a:spLocks noGrp="1"/>
          </p:cNvSpPr>
          <p:nvPr>
            <p:ph type="dt" sz="half" idx="10"/>
          </p:nvPr>
        </p:nvSpPr>
        <p:spPr/>
        <p:txBody>
          <a:bodyPr/>
          <a:lstStyle/>
          <a:p>
            <a:fld id="{69E7B2AD-34D6-4093-8772-DC8079B6D005}" type="datetimeFigureOut">
              <a:rPr lang="en-US" smtClean="0"/>
              <a:pPr/>
              <a:t>5/17/2019</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lvl1pPr>
              <a:defRPr/>
            </a:lvl1pPr>
          </a:lstStyle>
          <a:p>
            <a:r>
              <a:rPr lang="ro-RO" smtClean="0"/>
              <a:t>Faceți clic pentru a edita stilul de titlu Coordonator</a:t>
            </a:r>
            <a:endParaRPr lang="en-US"/>
          </a:p>
        </p:txBody>
      </p:sp>
      <p:sp>
        <p:nvSpPr>
          <p:cNvPr id="3" name="Substituent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Faceți clic pentru a edita stilurile de text Coordonator</a:t>
            </a:r>
          </a:p>
        </p:txBody>
      </p:sp>
      <p:sp>
        <p:nvSpPr>
          <p:cNvPr id="4" name="Substituent conținut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5" name="Substituent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Faceți clic pentru a edita stilurile de text Coordonator</a:t>
            </a:r>
          </a:p>
        </p:txBody>
      </p:sp>
      <p:sp>
        <p:nvSpPr>
          <p:cNvPr id="6" name="Substituent conținut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7" name="Substituent dată 6"/>
          <p:cNvSpPr>
            <a:spLocks noGrp="1"/>
          </p:cNvSpPr>
          <p:nvPr>
            <p:ph type="dt" sz="half" idx="10"/>
          </p:nvPr>
        </p:nvSpPr>
        <p:spPr/>
        <p:txBody>
          <a:bodyPr/>
          <a:lstStyle/>
          <a:p>
            <a:fld id="{69E7B2AD-34D6-4093-8772-DC8079B6D005}" type="datetimeFigureOut">
              <a:rPr lang="en-US" smtClean="0"/>
              <a:pPr/>
              <a:t>5/17/2019</a:t>
            </a:fld>
            <a:endParaRPr lang="en-US"/>
          </a:p>
        </p:txBody>
      </p:sp>
      <p:sp>
        <p:nvSpPr>
          <p:cNvPr id="8" name="Substituent subsol 7"/>
          <p:cNvSpPr>
            <a:spLocks noGrp="1"/>
          </p:cNvSpPr>
          <p:nvPr>
            <p:ph type="ftr" sz="quarter" idx="11"/>
          </p:nvPr>
        </p:nvSpPr>
        <p:spPr/>
        <p:txBody>
          <a:bodyPr/>
          <a:lstStyle/>
          <a:p>
            <a:endParaRPr lang="en-US"/>
          </a:p>
        </p:txBody>
      </p:sp>
      <p:sp>
        <p:nvSpPr>
          <p:cNvPr id="9" name="Substituent număr diapozitiv 8"/>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en-US"/>
          </a:p>
        </p:txBody>
      </p:sp>
      <p:sp>
        <p:nvSpPr>
          <p:cNvPr id="3" name="Substituent dată 2"/>
          <p:cNvSpPr>
            <a:spLocks noGrp="1"/>
          </p:cNvSpPr>
          <p:nvPr>
            <p:ph type="dt" sz="half" idx="10"/>
          </p:nvPr>
        </p:nvSpPr>
        <p:spPr/>
        <p:txBody>
          <a:bodyPr/>
          <a:lstStyle/>
          <a:p>
            <a:fld id="{69E7B2AD-34D6-4093-8772-DC8079B6D005}" type="datetimeFigureOut">
              <a:rPr lang="en-US" smtClean="0"/>
              <a:pPr/>
              <a:t>5/17/2019</a:t>
            </a:fld>
            <a:endParaRPr lang="en-US"/>
          </a:p>
        </p:txBody>
      </p:sp>
      <p:sp>
        <p:nvSpPr>
          <p:cNvPr id="4" name="Substituent subsol 3"/>
          <p:cNvSpPr>
            <a:spLocks noGrp="1"/>
          </p:cNvSpPr>
          <p:nvPr>
            <p:ph type="ftr" sz="quarter" idx="11"/>
          </p:nvPr>
        </p:nvSpPr>
        <p:spPr/>
        <p:txBody>
          <a:bodyPr/>
          <a:lstStyle/>
          <a:p>
            <a:endParaRPr lang="en-US"/>
          </a:p>
        </p:txBody>
      </p:sp>
      <p:sp>
        <p:nvSpPr>
          <p:cNvPr id="5" name="Substituent număr diapozitiv 4"/>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69E7B2AD-34D6-4093-8772-DC8079B6D005}" type="datetimeFigureOut">
              <a:rPr lang="en-US" smtClean="0"/>
              <a:pPr/>
              <a:t>5/17/2019</a:t>
            </a:fld>
            <a:endParaRPr lang="en-US"/>
          </a:p>
        </p:txBody>
      </p:sp>
      <p:sp>
        <p:nvSpPr>
          <p:cNvPr id="3" name="Substituent subsol 2"/>
          <p:cNvSpPr>
            <a:spLocks noGrp="1"/>
          </p:cNvSpPr>
          <p:nvPr>
            <p:ph type="ftr" sz="quarter" idx="11"/>
          </p:nvPr>
        </p:nvSpPr>
        <p:spPr/>
        <p:txBody>
          <a:bodyPr/>
          <a:lstStyle/>
          <a:p>
            <a:endParaRPr lang="en-US"/>
          </a:p>
        </p:txBody>
      </p:sp>
      <p:sp>
        <p:nvSpPr>
          <p:cNvPr id="4" name="Substituent număr diapozitiv 3"/>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3008313" cy="1162050"/>
          </a:xfrm>
        </p:spPr>
        <p:txBody>
          <a:bodyPr anchor="b"/>
          <a:lstStyle>
            <a:lvl1pPr algn="l">
              <a:defRPr sz="2000" b="1"/>
            </a:lvl1pPr>
          </a:lstStyle>
          <a:p>
            <a:r>
              <a:rPr lang="ro-RO" smtClean="0"/>
              <a:t>Faceți clic pentru a edita stilul de titlu Coordonator</a:t>
            </a:r>
            <a:endParaRPr lang="en-US"/>
          </a:p>
        </p:txBody>
      </p:sp>
      <p:sp>
        <p:nvSpPr>
          <p:cNvPr id="3" name="Substituent conținut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69E7B2AD-34D6-4093-8772-DC8079B6D005}" type="datetimeFigureOut">
              <a:rPr lang="en-US" smtClean="0"/>
              <a:pPr/>
              <a:t>5/17/2019</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792288" y="4800600"/>
            <a:ext cx="5486400" cy="566738"/>
          </a:xfrm>
        </p:spPr>
        <p:txBody>
          <a:bodyPr anchor="b"/>
          <a:lstStyle>
            <a:lvl1pPr algn="l">
              <a:defRPr sz="2000" b="1"/>
            </a:lvl1pPr>
          </a:lstStyle>
          <a:p>
            <a:r>
              <a:rPr lang="ro-RO" smtClean="0"/>
              <a:t>Faceți clic pentru a edita stilul de titlu Coordonator</a:t>
            </a:r>
            <a:endParaRPr lang="en-US"/>
          </a:p>
        </p:txBody>
      </p:sp>
      <p:sp>
        <p:nvSpPr>
          <p:cNvPr id="3" name="Substituent i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ubstituent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69E7B2AD-34D6-4093-8772-DC8079B6D005}" type="datetimeFigureOut">
              <a:rPr lang="en-US" smtClean="0"/>
              <a:pPr/>
              <a:t>5/17/2019</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o-RO" smtClean="0"/>
              <a:t>Faceți clic pentru a edita stilul de titlu Coordonator</a:t>
            </a:r>
            <a:endParaRPr lang="en-US"/>
          </a:p>
        </p:txBody>
      </p:sp>
      <p:sp>
        <p:nvSpPr>
          <p:cNvPr id="3" name="Substituent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7B2AD-34D6-4093-8772-DC8079B6D005}" type="datetimeFigureOut">
              <a:rPr lang="en-US" smtClean="0"/>
              <a:pPr/>
              <a:t>5/17/2019</a:t>
            </a:fld>
            <a:endParaRPr lang="en-US"/>
          </a:p>
        </p:txBody>
      </p:sp>
      <p:sp>
        <p:nvSpPr>
          <p:cNvPr id="5" name="Substituent subsol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ubstituent număr diapozitiv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923D44-A265-4C35-B3D9-34A1C005FE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1200" dirty="0" smtClean="0">
                <a:latin typeface="Times New Roman" pitchFamily="18" charset="0"/>
                <a:cs typeface="Times New Roman" pitchFamily="18" charset="0"/>
              </a:rPr>
              <a:t>UNIVERSITATEA DIN PETROŞANI</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ro-RO" sz="1200" dirty="0" smtClean="0">
                <a:latin typeface="Times New Roman" pitchFamily="18" charset="0"/>
                <a:cs typeface="Times New Roman" pitchFamily="18" charset="0"/>
              </a:rPr>
              <a:t>ŞCOALA DOCTORALĂ</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ro-RO" sz="1200" dirty="0" smtClean="0">
                <a:latin typeface="Times New Roman" pitchFamily="18" charset="0"/>
                <a:cs typeface="Times New Roman" pitchFamily="18" charset="0"/>
              </a:rPr>
              <a:t>MINE, PETROL ŞI GAZE</a:t>
            </a:r>
            <a:endParaRPr lang="en-US" sz="1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57298"/>
            <a:ext cx="8229600" cy="5072098"/>
          </a:xfrm>
        </p:spPr>
        <p:txBody>
          <a:bodyPr>
            <a:noAutofit/>
          </a:bodyPr>
          <a:lstStyle/>
          <a:p>
            <a:pPr algn="ctr">
              <a:buNone/>
            </a:pPr>
            <a:endParaRPr lang="en-US" sz="1600" b="1" dirty="0" smtClean="0"/>
          </a:p>
          <a:p>
            <a:pPr algn="ctr">
              <a:buNone/>
            </a:pPr>
            <a:endParaRPr lang="en-US" sz="1400" b="1" dirty="0" smtClean="0">
              <a:latin typeface="Times New Roman" pitchFamily="18" charset="0"/>
              <a:cs typeface="Times New Roman" pitchFamily="18" charset="0"/>
            </a:endParaRPr>
          </a:p>
          <a:p>
            <a:pPr algn="ctr">
              <a:buNone/>
            </a:pPr>
            <a:r>
              <a:rPr lang="ro-RO" sz="1400" b="1" dirty="0" smtClean="0">
                <a:latin typeface="Times New Roman" pitchFamily="18" charset="0"/>
                <a:cs typeface="Times New Roman" pitchFamily="18" charset="0"/>
              </a:rPr>
              <a:t>TEZĂ DE DOCTORAT</a:t>
            </a:r>
            <a:endParaRPr lang="en-US" sz="1400" dirty="0" smtClean="0">
              <a:latin typeface="Times New Roman" pitchFamily="18" charset="0"/>
              <a:cs typeface="Times New Roman" pitchFamily="18" charset="0"/>
            </a:endParaRPr>
          </a:p>
          <a:p>
            <a:pPr>
              <a:buNone/>
            </a:pPr>
            <a:endParaRPr lang="en-US" sz="1400" b="1" dirty="0" smtClean="0">
              <a:latin typeface="Times New Roman" pitchFamily="18" charset="0"/>
              <a:cs typeface="Times New Roman" pitchFamily="18" charset="0"/>
            </a:endParaRPr>
          </a:p>
          <a:p>
            <a:pPr>
              <a:buNone/>
            </a:pPr>
            <a:r>
              <a:rPr lang="ro-RO" sz="1400" b="1" dirty="0" smtClean="0">
                <a:latin typeface="Times New Roman" pitchFamily="18" charset="0"/>
                <a:cs typeface="Times New Roman" pitchFamily="18" charset="0"/>
              </a:rPr>
              <a:t>CERCETĂRI PRIVIND MODERNIZAREA INSTALAŢIILOR DE PRELUARE-DEPUNERE, DEPOZITARE ŞI DISTRIBUŢIE A COMBUSTIBILULUI SOLID ÎN TERMOCENTRALA ROVINARI</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CONDUCĂTOR ŞTIINŢIFIC</a:t>
            </a:r>
            <a:r>
              <a:rPr lang="en-US" sz="1400" dirty="0" smtClean="0">
                <a:latin typeface="Times New Roman" pitchFamily="18" charset="0"/>
                <a:cs typeface="Times New Roman" pitchFamily="18" charset="0"/>
              </a:rPr>
              <a:t>:</a:t>
            </a:r>
          </a:p>
          <a:p>
            <a:pPr>
              <a:buNone/>
            </a:pPr>
            <a:r>
              <a:rPr lang="ro-RO" sz="1400" dirty="0" smtClean="0">
                <a:latin typeface="Times New Roman" pitchFamily="18" charset="0"/>
                <a:cs typeface="Times New Roman" pitchFamily="18" charset="0"/>
              </a:rPr>
              <a:t>PROF. UNIV. DR. ING. ARAD VICTOR</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lgn="r">
              <a:buNone/>
            </a:pPr>
            <a:r>
              <a:rPr lang="ro-RO" sz="1400" dirty="0" smtClean="0">
                <a:latin typeface="Times New Roman" pitchFamily="18" charset="0"/>
                <a:cs typeface="Times New Roman" pitchFamily="18" charset="0"/>
              </a:rPr>
              <a:t>DOCTORAND</a:t>
            </a:r>
            <a:r>
              <a:rPr lang="en-US" sz="1400" dirty="0" smtClean="0">
                <a:latin typeface="Times New Roman" pitchFamily="18" charset="0"/>
                <a:cs typeface="Times New Roman" pitchFamily="18" charset="0"/>
              </a:rPr>
              <a:t>:</a:t>
            </a:r>
          </a:p>
          <a:p>
            <a:pPr algn="r">
              <a:buNone/>
            </a:pPr>
            <a:r>
              <a:rPr lang="ro-RO" sz="1400" dirty="0" smtClean="0">
                <a:latin typeface="Times New Roman" pitchFamily="18" charset="0"/>
                <a:cs typeface="Times New Roman" pitchFamily="18" charset="0"/>
              </a:rPr>
              <a:t> I</a:t>
            </a:r>
            <a:r>
              <a:rPr lang="en-US" sz="1400" dirty="0" smtClean="0">
                <a:latin typeface="Times New Roman" pitchFamily="18" charset="0"/>
                <a:cs typeface="Times New Roman" pitchFamily="18" charset="0"/>
              </a:rPr>
              <a:t>NG</a:t>
            </a:r>
            <a:r>
              <a:rPr lang="ro-RO" sz="1400" dirty="0" smtClean="0">
                <a:latin typeface="Times New Roman" pitchFamily="18" charset="0"/>
                <a:cs typeface="Times New Roman" pitchFamily="18" charset="0"/>
              </a:rPr>
              <a:t>.  SFÎRLOAGĂ DUMITRU </a:t>
            </a:r>
            <a:endParaRPr lang="en-US" sz="1400" dirty="0" smtClean="0">
              <a:latin typeface="Times New Roman" pitchFamily="18" charset="0"/>
              <a:cs typeface="Times New Roman" pitchFamily="18" charset="0"/>
            </a:endParaRPr>
          </a:p>
          <a:p>
            <a:pPr>
              <a:buNone/>
            </a:pPr>
            <a:r>
              <a:rPr lang="ro-RO" sz="1400"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lgn="ctr">
              <a:buNone/>
            </a:pPr>
            <a:r>
              <a:rPr lang="ro-RO" sz="1400" dirty="0" smtClean="0">
                <a:latin typeface="Times New Roman" pitchFamily="18" charset="0"/>
                <a:cs typeface="Times New Roman" pitchFamily="18" charset="0"/>
              </a:rPr>
              <a:t>Petroşani, </a:t>
            </a:r>
            <a:endParaRPr lang="en-US" sz="1400" dirty="0" smtClean="0">
              <a:latin typeface="Times New Roman" pitchFamily="18" charset="0"/>
              <a:cs typeface="Times New Roman" pitchFamily="18" charset="0"/>
            </a:endParaRPr>
          </a:p>
          <a:p>
            <a:pPr algn="ctr">
              <a:buNone/>
            </a:pPr>
            <a:r>
              <a:rPr lang="ro-RO" sz="1400" dirty="0" smtClean="0">
                <a:latin typeface="Times New Roman" pitchFamily="18" charset="0"/>
                <a:cs typeface="Times New Roman" pitchFamily="18" charset="0"/>
              </a:rPr>
              <a:t>2018</a:t>
            </a:r>
            <a:endParaRPr lang="en-US" sz="1400" dirty="0" smtClean="0">
              <a:latin typeface="Times New Roman" pitchFamily="18" charset="0"/>
              <a:cs typeface="Times New Roman" pitchFamily="18" charset="0"/>
            </a:endParaRPr>
          </a:p>
          <a:p>
            <a:pPr>
              <a:buNone/>
            </a:pPr>
            <a:r>
              <a:rPr lang="ro-RO" sz="1600" dirty="0" smtClean="0"/>
              <a:t> </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229600" cy="582594"/>
          </a:xfrm>
        </p:spPr>
        <p:txBody>
          <a:bodyPr>
            <a:normAutofit/>
          </a:bodyPr>
          <a:lstStyle/>
          <a:p>
            <a:r>
              <a:rPr lang="en-US" sz="1800" dirty="0" err="1" smtClean="0">
                <a:latin typeface="Times New Roman" pitchFamily="18" charset="0"/>
                <a:cs typeface="Times New Roman" pitchFamily="18" charset="0"/>
              </a:rPr>
              <a:t>Cuprins</a:t>
            </a:r>
            <a:endParaRPr lang="ro-RO" sz="1800" dirty="0"/>
          </a:p>
        </p:txBody>
      </p:sp>
      <p:sp>
        <p:nvSpPr>
          <p:cNvPr id="3" name="Substituent conținut 2"/>
          <p:cNvSpPr>
            <a:spLocks noGrp="1"/>
          </p:cNvSpPr>
          <p:nvPr>
            <p:ph idx="1"/>
          </p:nvPr>
        </p:nvSpPr>
        <p:spPr>
          <a:xfrm>
            <a:off x="457200" y="785794"/>
            <a:ext cx="8229600" cy="5340369"/>
          </a:xfrm>
        </p:spPr>
        <p:txBody>
          <a:bodyPr>
            <a:normAutofit fontScale="25000" lnSpcReduction="20000"/>
          </a:bodyPr>
          <a:lstStyle/>
          <a:p>
            <a:pPr>
              <a:buNone/>
            </a:pPr>
            <a:endParaRPr lang="it-IT" b="1" dirty="0" smtClean="0">
              <a:latin typeface="Times New Roman" pitchFamily="18" charset="0"/>
              <a:cs typeface="Times New Roman" pitchFamily="18" charset="0"/>
            </a:endParaRPr>
          </a:p>
          <a:p>
            <a:pPr>
              <a:buNone/>
            </a:pPr>
            <a:r>
              <a:rPr lang="it-IT" sz="4200" b="1" dirty="0" smtClean="0">
                <a:latin typeface="Times New Roman" pitchFamily="18" charset="0"/>
                <a:cs typeface="Times New Roman" pitchFamily="18" charset="0"/>
              </a:rPr>
              <a:t>          Introducere..................................................................................................................................................................................................7</a:t>
            </a:r>
            <a:endParaRPr lang="ro-RO" sz="4200" dirty="0" smtClean="0">
              <a:latin typeface="Times New Roman" pitchFamily="18" charset="0"/>
              <a:cs typeface="Times New Roman" pitchFamily="18" charset="0"/>
            </a:endParaRPr>
          </a:p>
          <a:p>
            <a:pPr>
              <a:buNone/>
            </a:pPr>
            <a:r>
              <a:rPr lang="it-IT" sz="4200" b="1" dirty="0" smtClean="0">
                <a:latin typeface="Times New Roman" pitchFamily="18" charset="0"/>
                <a:cs typeface="Times New Roman" pitchFamily="18" charset="0"/>
              </a:rPr>
              <a:t> </a:t>
            </a:r>
          </a:p>
          <a:p>
            <a:pPr>
              <a:buNone/>
            </a:pPr>
            <a:r>
              <a:rPr lang="it-IT" sz="4200" b="1" dirty="0" smtClean="0">
                <a:latin typeface="Times New Roman" pitchFamily="18" charset="0"/>
                <a:cs typeface="Times New Roman" pitchFamily="18" charset="0"/>
              </a:rPr>
              <a:t>          Capitolul 1</a:t>
            </a:r>
            <a:r>
              <a:rPr lang="it-IT" sz="4200" dirty="0" smtClean="0">
                <a:latin typeface="Times New Roman" pitchFamily="18" charset="0"/>
                <a:cs typeface="Times New Roman" pitchFamily="18" charset="0"/>
              </a:rPr>
              <a:t>.</a:t>
            </a:r>
            <a:endParaRPr lang="ro-RO" sz="4200" dirty="0" smtClean="0">
              <a:latin typeface="Times New Roman" pitchFamily="18" charset="0"/>
              <a:cs typeface="Times New Roman" pitchFamily="18" charset="0"/>
            </a:endParaRPr>
          </a:p>
          <a:p>
            <a:r>
              <a:rPr lang="it-IT" sz="4200" dirty="0" smtClean="0">
                <a:latin typeface="Times New Roman" pitchFamily="18" charset="0"/>
                <a:cs typeface="Times New Roman" pitchFamily="18" charset="0"/>
              </a:rPr>
              <a:t>Stadiul actual al cunoaşterii problemei pe plan naţional şi internaţional.....................................................................................................9</a:t>
            </a:r>
            <a:endParaRPr lang="ro-RO" sz="4200" dirty="0" smtClean="0">
              <a:latin typeface="Times New Roman" pitchFamily="18" charset="0"/>
              <a:cs typeface="Times New Roman" pitchFamily="18" charset="0"/>
            </a:endParaRPr>
          </a:p>
          <a:p>
            <a:endParaRPr lang="it-IT" sz="4200" b="1" dirty="0" smtClean="0">
              <a:latin typeface="Times New Roman" pitchFamily="18" charset="0"/>
              <a:cs typeface="Times New Roman" pitchFamily="18" charset="0"/>
            </a:endParaRPr>
          </a:p>
          <a:p>
            <a:pPr>
              <a:buNone/>
            </a:pPr>
            <a:r>
              <a:rPr lang="it-IT" sz="4200" b="1" dirty="0" smtClean="0">
                <a:latin typeface="Times New Roman" pitchFamily="18" charset="0"/>
                <a:cs typeface="Times New Roman" pitchFamily="18" charset="0"/>
              </a:rPr>
              <a:t>          Capitolul 2. </a:t>
            </a:r>
            <a:endParaRPr lang="ro-RO" sz="4200" dirty="0" smtClean="0">
              <a:latin typeface="Times New Roman" pitchFamily="18" charset="0"/>
              <a:cs typeface="Times New Roman" pitchFamily="18" charset="0"/>
            </a:endParaRPr>
          </a:p>
          <a:p>
            <a:r>
              <a:rPr lang="it-IT" sz="4200" dirty="0" smtClean="0">
                <a:latin typeface="Times New Roman" pitchFamily="18" charset="0"/>
                <a:cs typeface="Times New Roman" pitchFamily="18" charset="0"/>
              </a:rPr>
              <a:t>Caracteristicile calitative pe care trebuie să le îndeplinească cărbunele şi influenţa asupra tehnologiei de tăiere......................................13</a:t>
            </a:r>
            <a:endParaRPr lang="ro-RO" sz="4200" dirty="0" smtClean="0">
              <a:latin typeface="Times New Roman" pitchFamily="18" charset="0"/>
              <a:cs typeface="Times New Roman" pitchFamily="18" charset="0"/>
            </a:endParaRPr>
          </a:p>
          <a:p>
            <a:pPr>
              <a:buNone/>
            </a:pPr>
            <a:endParaRPr lang="fr-FR" sz="4200" b="1" dirty="0" smtClean="0">
              <a:latin typeface="Times New Roman" pitchFamily="18" charset="0"/>
              <a:cs typeface="Times New Roman" pitchFamily="18" charset="0"/>
            </a:endParaRPr>
          </a:p>
          <a:p>
            <a:pPr>
              <a:buNone/>
            </a:pPr>
            <a:r>
              <a:rPr lang="fr-FR" sz="4200" b="1" dirty="0" smtClean="0">
                <a:latin typeface="Times New Roman" pitchFamily="18" charset="0"/>
                <a:cs typeface="Times New Roman" pitchFamily="18" charset="0"/>
              </a:rPr>
              <a:t>           </a:t>
            </a:r>
            <a:r>
              <a:rPr lang="fr-FR" sz="4200" b="1" dirty="0" err="1" smtClean="0">
                <a:latin typeface="Times New Roman" pitchFamily="18" charset="0"/>
                <a:cs typeface="Times New Roman" pitchFamily="18" charset="0"/>
              </a:rPr>
              <a:t>Capitolul</a:t>
            </a:r>
            <a:r>
              <a:rPr lang="fr-FR" sz="4200" b="1" dirty="0" smtClean="0">
                <a:latin typeface="Times New Roman" pitchFamily="18" charset="0"/>
                <a:cs typeface="Times New Roman" pitchFamily="18" charset="0"/>
              </a:rPr>
              <a:t> 3.</a:t>
            </a:r>
            <a:endParaRPr lang="ro-RO" sz="4200" dirty="0" smtClean="0">
              <a:latin typeface="Times New Roman" pitchFamily="18" charset="0"/>
              <a:cs typeface="Times New Roman" pitchFamily="18" charset="0"/>
            </a:endParaRPr>
          </a:p>
          <a:p>
            <a:r>
              <a:rPr lang="fr-FR" sz="4200" dirty="0" err="1" smtClean="0">
                <a:latin typeface="Times New Roman" pitchFamily="18" charset="0"/>
                <a:cs typeface="Times New Roman" pitchFamily="18" charset="0"/>
              </a:rPr>
              <a:t>Situaţia</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carierelor</a:t>
            </a:r>
            <a:r>
              <a:rPr lang="fr-FR" sz="4200" dirty="0" smtClean="0">
                <a:latin typeface="Times New Roman" pitchFamily="18" charset="0"/>
                <a:cs typeface="Times New Roman" pitchFamily="18" charset="0"/>
              </a:rPr>
              <a:t> – </a:t>
            </a:r>
            <a:r>
              <a:rPr lang="fr-FR" sz="4200" dirty="0" err="1" smtClean="0">
                <a:latin typeface="Times New Roman" pitchFamily="18" charset="0"/>
                <a:cs typeface="Times New Roman" pitchFamily="18" charset="0"/>
              </a:rPr>
              <a:t>surse</a:t>
            </a:r>
            <a:r>
              <a:rPr lang="fr-FR" sz="4200" dirty="0" smtClean="0">
                <a:latin typeface="Times New Roman" pitchFamily="18" charset="0"/>
                <a:cs typeface="Times New Roman" pitchFamily="18" charset="0"/>
              </a:rPr>
              <a:t> de </a:t>
            </a:r>
            <a:r>
              <a:rPr lang="fr-FR" sz="4200" dirty="0" err="1" smtClean="0">
                <a:latin typeface="Times New Roman" pitchFamily="18" charset="0"/>
                <a:cs typeface="Times New Roman" pitchFamily="18" charset="0"/>
              </a:rPr>
              <a:t>alimentare</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cu</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cărbune</a:t>
            </a:r>
            <a:r>
              <a:rPr lang="fr-FR" sz="4200" dirty="0" smtClean="0">
                <a:latin typeface="Times New Roman" pitchFamily="18" charset="0"/>
                <a:cs typeface="Times New Roman" pitchFamily="18" charset="0"/>
              </a:rPr>
              <a:t> a </a:t>
            </a:r>
            <a:r>
              <a:rPr lang="fr-FR" sz="4200" dirty="0" err="1" smtClean="0">
                <a:latin typeface="Times New Roman" pitchFamily="18" charset="0"/>
                <a:cs typeface="Times New Roman" pitchFamily="18" charset="0"/>
              </a:rPr>
              <a:t>termocentralei</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Rovinari</a:t>
            </a:r>
            <a:r>
              <a:rPr lang="fr-FR" sz="4200" dirty="0" smtClean="0">
                <a:latin typeface="Times New Roman" pitchFamily="18" charset="0"/>
                <a:cs typeface="Times New Roman" pitchFamily="18" charset="0"/>
              </a:rPr>
              <a:t>………….....…………………….…………………..……27</a:t>
            </a:r>
          </a:p>
          <a:p>
            <a:pPr>
              <a:buNone/>
            </a:pPr>
            <a:r>
              <a:rPr lang="fr-FR" sz="4200" b="1" dirty="0" smtClean="0">
                <a:latin typeface="Times New Roman" pitchFamily="18" charset="0"/>
                <a:cs typeface="Times New Roman" pitchFamily="18" charset="0"/>
              </a:rPr>
              <a:t> .</a:t>
            </a:r>
          </a:p>
          <a:p>
            <a:pPr>
              <a:buNone/>
            </a:pPr>
            <a:r>
              <a:rPr lang="fr-FR" sz="4200" b="1" dirty="0" smtClean="0">
                <a:latin typeface="Times New Roman" pitchFamily="18" charset="0"/>
                <a:cs typeface="Times New Roman" pitchFamily="18" charset="0"/>
              </a:rPr>
              <a:t>          </a:t>
            </a:r>
            <a:r>
              <a:rPr lang="fr-FR" sz="4200" b="1" dirty="0" err="1" smtClean="0">
                <a:latin typeface="Times New Roman" pitchFamily="18" charset="0"/>
                <a:cs typeface="Times New Roman" pitchFamily="18" charset="0"/>
              </a:rPr>
              <a:t>Capitolul</a:t>
            </a:r>
            <a:r>
              <a:rPr lang="fr-FR" sz="4200" b="1" dirty="0" smtClean="0">
                <a:latin typeface="Times New Roman" pitchFamily="18" charset="0"/>
                <a:cs typeface="Times New Roman" pitchFamily="18" charset="0"/>
              </a:rPr>
              <a:t> 4.</a:t>
            </a:r>
            <a:endParaRPr lang="ro-RO" sz="4200" dirty="0" smtClean="0">
              <a:latin typeface="Times New Roman" pitchFamily="18" charset="0"/>
              <a:cs typeface="Times New Roman" pitchFamily="18" charset="0"/>
            </a:endParaRPr>
          </a:p>
          <a:p>
            <a:r>
              <a:rPr lang="fr-FR" sz="4200" dirty="0" err="1" smtClean="0">
                <a:latin typeface="Times New Roman" pitchFamily="18" charset="0"/>
                <a:cs typeface="Times New Roman" pitchFamily="18" charset="0"/>
              </a:rPr>
              <a:t>Analiza</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sistemelor</a:t>
            </a:r>
            <a:r>
              <a:rPr lang="fr-FR" sz="4200" dirty="0" smtClean="0">
                <a:latin typeface="Times New Roman" pitchFamily="18" charset="0"/>
                <a:cs typeface="Times New Roman" pitchFamily="18" charset="0"/>
              </a:rPr>
              <a:t> de transport </a:t>
            </a:r>
            <a:r>
              <a:rPr lang="fr-FR" sz="4200" dirty="0" err="1" smtClean="0">
                <a:latin typeface="Times New Roman" pitchFamily="18" charset="0"/>
                <a:cs typeface="Times New Roman" pitchFamily="18" charset="0"/>
              </a:rPr>
              <a:t>utilizate</a:t>
            </a:r>
            <a:r>
              <a:rPr lang="fr-FR" sz="4200" dirty="0" smtClean="0">
                <a:latin typeface="Times New Roman" pitchFamily="18" charset="0"/>
                <a:cs typeface="Times New Roman" pitchFamily="18" charset="0"/>
              </a:rPr>
              <a:t> la </a:t>
            </a:r>
            <a:r>
              <a:rPr lang="fr-FR" sz="4200" dirty="0" err="1" smtClean="0">
                <a:latin typeface="Times New Roman" pitchFamily="18" charset="0"/>
                <a:cs typeface="Times New Roman" pitchFamily="18" charset="0"/>
              </a:rPr>
              <a:t>formarea</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depozitelor</a:t>
            </a:r>
            <a:r>
              <a:rPr lang="fr-FR" sz="4200" dirty="0" smtClean="0">
                <a:latin typeface="Times New Roman" pitchFamily="18" charset="0"/>
                <a:cs typeface="Times New Roman" pitchFamily="18" charset="0"/>
              </a:rPr>
              <a:t> de </a:t>
            </a:r>
            <a:r>
              <a:rPr lang="fr-FR" sz="4200" dirty="0" err="1" smtClean="0">
                <a:latin typeface="Times New Roman" pitchFamily="18" charset="0"/>
                <a:cs typeface="Times New Roman" pitchFamily="18" charset="0"/>
              </a:rPr>
              <a:t>cărbune</a:t>
            </a:r>
            <a:r>
              <a:rPr lang="fr-FR" sz="4200" dirty="0" smtClean="0">
                <a:latin typeface="Times New Roman" pitchFamily="18" charset="0"/>
                <a:cs typeface="Times New Roman" pitchFamily="18" charset="0"/>
              </a:rPr>
              <a:t>……………..………………….……………….…….....…...40</a:t>
            </a:r>
          </a:p>
          <a:p>
            <a:pPr>
              <a:buNone/>
            </a:pPr>
            <a:r>
              <a:rPr lang="fr-FR" sz="4200" b="1" dirty="0" smtClean="0">
                <a:latin typeface="Times New Roman" pitchFamily="18" charset="0"/>
                <a:cs typeface="Times New Roman" pitchFamily="18" charset="0"/>
              </a:rPr>
              <a:t> </a:t>
            </a:r>
          </a:p>
          <a:p>
            <a:pPr>
              <a:buNone/>
            </a:pPr>
            <a:r>
              <a:rPr lang="fr-FR" sz="4200" b="1" dirty="0" smtClean="0">
                <a:latin typeface="Times New Roman" pitchFamily="18" charset="0"/>
                <a:cs typeface="Times New Roman" pitchFamily="18" charset="0"/>
              </a:rPr>
              <a:t>         </a:t>
            </a:r>
            <a:r>
              <a:rPr lang="fr-FR" sz="4200" b="1" dirty="0" err="1" smtClean="0">
                <a:latin typeface="Times New Roman" pitchFamily="18" charset="0"/>
                <a:cs typeface="Times New Roman" pitchFamily="18" charset="0"/>
              </a:rPr>
              <a:t>Capitolul</a:t>
            </a:r>
            <a:r>
              <a:rPr lang="fr-FR" sz="4200" b="1" dirty="0" smtClean="0">
                <a:latin typeface="Times New Roman" pitchFamily="18" charset="0"/>
                <a:cs typeface="Times New Roman" pitchFamily="18" charset="0"/>
              </a:rPr>
              <a:t> 5.</a:t>
            </a:r>
            <a:endParaRPr lang="ro-RO" sz="4200" dirty="0" smtClean="0">
              <a:latin typeface="Times New Roman" pitchFamily="18" charset="0"/>
              <a:cs typeface="Times New Roman" pitchFamily="18" charset="0"/>
            </a:endParaRPr>
          </a:p>
          <a:p>
            <a:r>
              <a:rPr lang="fr-FR" sz="4200" dirty="0" err="1" smtClean="0">
                <a:latin typeface="Times New Roman" pitchFamily="18" charset="0"/>
                <a:cs typeface="Times New Roman" pitchFamily="18" charset="0"/>
              </a:rPr>
              <a:t>Stivele</a:t>
            </a:r>
            <a:r>
              <a:rPr lang="fr-FR" sz="4200" dirty="0" smtClean="0">
                <a:latin typeface="Times New Roman" pitchFamily="18" charset="0"/>
                <a:cs typeface="Times New Roman" pitchFamily="18" charset="0"/>
              </a:rPr>
              <a:t> de </a:t>
            </a:r>
            <a:r>
              <a:rPr lang="fr-FR" sz="4200" dirty="0" err="1" smtClean="0">
                <a:latin typeface="Times New Roman" pitchFamily="18" charset="0"/>
                <a:cs typeface="Times New Roman" pitchFamily="18" charset="0"/>
              </a:rPr>
              <a:t>cărbune</a:t>
            </a:r>
            <a:r>
              <a:rPr lang="fr-FR" sz="4200" dirty="0" smtClean="0">
                <a:latin typeface="Times New Roman" pitchFamily="18" charset="0"/>
                <a:cs typeface="Times New Roman" pitchFamily="18" charset="0"/>
              </a:rPr>
              <a:t>………………………………………………….……………………………..……….…………………..………….…45</a:t>
            </a:r>
            <a:endParaRPr lang="ro-RO" sz="4200" dirty="0" smtClean="0">
              <a:latin typeface="Times New Roman" pitchFamily="18" charset="0"/>
              <a:cs typeface="Times New Roman" pitchFamily="18" charset="0"/>
            </a:endParaRPr>
          </a:p>
          <a:p>
            <a:pPr>
              <a:buNone/>
            </a:pPr>
            <a:r>
              <a:rPr lang="fr-FR" sz="4200" b="1" dirty="0" smtClean="0">
                <a:latin typeface="Times New Roman" pitchFamily="18" charset="0"/>
                <a:cs typeface="Times New Roman" pitchFamily="18" charset="0"/>
              </a:rPr>
              <a:t> </a:t>
            </a:r>
          </a:p>
          <a:p>
            <a:pPr>
              <a:buNone/>
            </a:pPr>
            <a:r>
              <a:rPr lang="fr-FR" sz="4200" b="1" dirty="0" smtClean="0">
                <a:latin typeface="Times New Roman" pitchFamily="18" charset="0"/>
                <a:cs typeface="Times New Roman" pitchFamily="18" charset="0"/>
              </a:rPr>
              <a:t>          </a:t>
            </a:r>
            <a:r>
              <a:rPr lang="fr-FR" sz="4200" b="1" dirty="0" err="1" smtClean="0">
                <a:latin typeface="Times New Roman" pitchFamily="18" charset="0"/>
                <a:cs typeface="Times New Roman" pitchFamily="18" charset="0"/>
              </a:rPr>
              <a:t>Capitolul</a:t>
            </a:r>
            <a:r>
              <a:rPr lang="fr-FR" sz="4200" b="1" dirty="0" smtClean="0">
                <a:latin typeface="Times New Roman" pitchFamily="18" charset="0"/>
                <a:cs typeface="Times New Roman" pitchFamily="18" charset="0"/>
              </a:rPr>
              <a:t> 6. </a:t>
            </a:r>
            <a:endParaRPr lang="ro-RO" sz="4200" dirty="0" smtClean="0">
              <a:latin typeface="Times New Roman" pitchFamily="18" charset="0"/>
              <a:cs typeface="Times New Roman" pitchFamily="18" charset="0"/>
            </a:endParaRPr>
          </a:p>
          <a:p>
            <a:r>
              <a:rPr lang="fr-FR" sz="4200" dirty="0" err="1" smtClean="0">
                <a:latin typeface="Times New Roman" pitchFamily="18" charset="0"/>
                <a:cs typeface="Times New Roman" pitchFamily="18" charset="0"/>
              </a:rPr>
              <a:t>Descriere</a:t>
            </a:r>
            <a:r>
              <a:rPr lang="fr-FR" sz="4200" dirty="0" smtClean="0">
                <a:latin typeface="Times New Roman" pitchFamily="18" charset="0"/>
                <a:cs typeface="Times New Roman" pitchFamily="18" charset="0"/>
              </a:rPr>
              <a:t> flux </a:t>
            </a:r>
            <a:r>
              <a:rPr lang="fr-FR" sz="4200" dirty="0" err="1" smtClean="0">
                <a:latin typeface="Times New Roman" pitchFamily="18" charset="0"/>
                <a:cs typeface="Times New Roman" pitchFamily="18" charset="0"/>
              </a:rPr>
              <a:t>tehnologic</a:t>
            </a:r>
            <a:r>
              <a:rPr lang="fr-FR" sz="4200" dirty="0" smtClean="0">
                <a:latin typeface="Times New Roman" pitchFamily="18" charset="0"/>
                <a:cs typeface="Times New Roman" pitchFamily="18" charset="0"/>
              </a:rPr>
              <a:t> de </a:t>
            </a:r>
            <a:r>
              <a:rPr lang="fr-FR" sz="4200" dirty="0" err="1" smtClean="0">
                <a:latin typeface="Times New Roman" pitchFamily="18" charset="0"/>
                <a:cs typeface="Times New Roman" pitchFamily="18" charset="0"/>
              </a:rPr>
              <a:t>alimentare</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cu</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cărbune</a:t>
            </a:r>
            <a:r>
              <a:rPr lang="fr-FR" sz="4200" dirty="0" smtClean="0">
                <a:latin typeface="Times New Roman" pitchFamily="18" charset="0"/>
                <a:cs typeface="Times New Roman" pitchFamily="18" charset="0"/>
              </a:rPr>
              <a:t> a </a:t>
            </a:r>
            <a:r>
              <a:rPr lang="fr-FR" sz="4200" dirty="0" err="1" smtClean="0">
                <a:latin typeface="Times New Roman" pitchFamily="18" charset="0"/>
                <a:cs typeface="Times New Roman" pitchFamily="18" charset="0"/>
              </a:rPr>
              <a:t>termocentralei</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Rovinari</a:t>
            </a:r>
            <a:r>
              <a:rPr lang="fr-FR" sz="4200" dirty="0" smtClean="0">
                <a:latin typeface="Times New Roman" pitchFamily="18" charset="0"/>
                <a:cs typeface="Times New Roman" pitchFamily="18" charset="0"/>
              </a:rPr>
              <a:t>………………………..………………………...……...…55</a:t>
            </a:r>
            <a:endParaRPr lang="ro-RO" sz="4200" dirty="0" smtClean="0">
              <a:latin typeface="Times New Roman" pitchFamily="18" charset="0"/>
              <a:cs typeface="Times New Roman" pitchFamily="18" charset="0"/>
            </a:endParaRPr>
          </a:p>
          <a:p>
            <a:pPr>
              <a:buNone/>
            </a:pPr>
            <a:endParaRPr lang="fr-FR" sz="4200" b="1" dirty="0" smtClean="0">
              <a:latin typeface="Times New Roman" pitchFamily="18" charset="0"/>
              <a:cs typeface="Times New Roman" pitchFamily="18" charset="0"/>
            </a:endParaRPr>
          </a:p>
          <a:p>
            <a:pPr>
              <a:buNone/>
            </a:pPr>
            <a:r>
              <a:rPr lang="fr-FR" sz="4200" b="1" dirty="0" smtClean="0">
                <a:latin typeface="Times New Roman" pitchFamily="18" charset="0"/>
                <a:cs typeface="Times New Roman" pitchFamily="18" charset="0"/>
              </a:rPr>
              <a:t>           </a:t>
            </a:r>
            <a:r>
              <a:rPr lang="fr-FR" sz="4200" b="1" dirty="0" err="1" smtClean="0">
                <a:latin typeface="Times New Roman" pitchFamily="18" charset="0"/>
                <a:cs typeface="Times New Roman" pitchFamily="18" charset="0"/>
              </a:rPr>
              <a:t>Capitolul</a:t>
            </a:r>
            <a:r>
              <a:rPr lang="fr-FR" sz="4200" b="1" dirty="0" smtClean="0">
                <a:latin typeface="Times New Roman" pitchFamily="18" charset="0"/>
                <a:cs typeface="Times New Roman" pitchFamily="18" charset="0"/>
              </a:rPr>
              <a:t> 7. </a:t>
            </a:r>
            <a:endParaRPr lang="ro-RO" sz="4200" dirty="0" smtClean="0">
              <a:latin typeface="Times New Roman" pitchFamily="18" charset="0"/>
              <a:cs typeface="Times New Roman" pitchFamily="18" charset="0"/>
            </a:endParaRPr>
          </a:p>
          <a:p>
            <a:r>
              <a:rPr lang="fr-FR" sz="4200" dirty="0" err="1" smtClean="0">
                <a:latin typeface="Times New Roman" pitchFamily="18" charset="0"/>
                <a:cs typeface="Times New Roman" pitchFamily="18" charset="0"/>
              </a:rPr>
              <a:t>Optimizarea</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sistemelor</a:t>
            </a:r>
            <a:r>
              <a:rPr lang="fr-FR" sz="4200" dirty="0" smtClean="0">
                <a:latin typeface="Times New Roman" pitchFamily="18" charset="0"/>
                <a:cs typeface="Times New Roman" pitchFamily="18" charset="0"/>
              </a:rPr>
              <a:t> de transport, </a:t>
            </a:r>
            <a:r>
              <a:rPr lang="fr-FR" sz="4200" dirty="0" err="1" smtClean="0">
                <a:latin typeface="Times New Roman" pitchFamily="18" charset="0"/>
                <a:cs typeface="Times New Roman" pitchFamily="18" charset="0"/>
              </a:rPr>
              <a:t>depozitare</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şi</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distribuţie</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în</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cadrul</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termocentralei</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Rovinari</a:t>
            </a:r>
            <a:r>
              <a:rPr lang="fr-FR" sz="4200" dirty="0" smtClean="0">
                <a:latin typeface="Times New Roman" pitchFamily="18" charset="0"/>
                <a:cs typeface="Times New Roman" pitchFamily="18" charset="0"/>
              </a:rPr>
              <a:t>…...……….………….………………....64</a:t>
            </a:r>
          </a:p>
          <a:p>
            <a:pPr>
              <a:buNone/>
            </a:pPr>
            <a:r>
              <a:rPr lang="fr-FR" sz="4200" b="1" dirty="0" smtClean="0">
                <a:latin typeface="Times New Roman" pitchFamily="18" charset="0"/>
                <a:cs typeface="Times New Roman" pitchFamily="18" charset="0"/>
              </a:rPr>
              <a:t> </a:t>
            </a:r>
          </a:p>
          <a:p>
            <a:pPr>
              <a:buNone/>
            </a:pPr>
            <a:r>
              <a:rPr lang="fr-FR" sz="4200" b="1" dirty="0" smtClean="0">
                <a:latin typeface="Times New Roman" pitchFamily="18" charset="0"/>
                <a:cs typeface="Times New Roman" pitchFamily="18" charset="0"/>
              </a:rPr>
              <a:t>           </a:t>
            </a:r>
            <a:r>
              <a:rPr lang="fr-FR" sz="4200" b="1" dirty="0" err="1" smtClean="0">
                <a:latin typeface="Times New Roman" pitchFamily="18" charset="0"/>
                <a:cs typeface="Times New Roman" pitchFamily="18" charset="0"/>
              </a:rPr>
              <a:t>Capitolul</a:t>
            </a:r>
            <a:r>
              <a:rPr lang="fr-FR" sz="4200" b="1" dirty="0" smtClean="0">
                <a:latin typeface="Times New Roman" pitchFamily="18" charset="0"/>
                <a:cs typeface="Times New Roman" pitchFamily="18" charset="0"/>
              </a:rPr>
              <a:t> 8.</a:t>
            </a:r>
            <a:endParaRPr lang="ro-RO" sz="4200" dirty="0" smtClean="0">
              <a:latin typeface="Times New Roman" pitchFamily="18" charset="0"/>
              <a:cs typeface="Times New Roman" pitchFamily="18" charset="0"/>
            </a:endParaRPr>
          </a:p>
          <a:p>
            <a:r>
              <a:rPr lang="fr-FR" sz="4200" dirty="0" err="1" smtClean="0">
                <a:latin typeface="Times New Roman" pitchFamily="18" charset="0"/>
                <a:cs typeface="Times New Roman" pitchFamily="18" charset="0"/>
              </a:rPr>
              <a:t>Cercetări</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privind</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modernizarea</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instalaţiilor</a:t>
            </a:r>
            <a:r>
              <a:rPr lang="fr-FR" sz="4200" dirty="0" smtClean="0">
                <a:latin typeface="Times New Roman" pitchFamily="18" charset="0"/>
                <a:cs typeface="Times New Roman" pitchFamily="18" charset="0"/>
              </a:rPr>
              <a:t> de transport, </a:t>
            </a:r>
            <a:r>
              <a:rPr lang="fr-FR" sz="4200" dirty="0" err="1" smtClean="0">
                <a:latin typeface="Times New Roman" pitchFamily="18" charset="0"/>
                <a:cs typeface="Times New Roman" pitchFamily="18" charset="0"/>
              </a:rPr>
              <a:t>depozitare</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şi</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distribuţie</a:t>
            </a:r>
            <a:r>
              <a:rPr lang="fr-FR" sz="4200" dirty="0" smtClean="0">
                <a:latin typeface="Times New Roman" pitchFamily="18" charset="0"/>
                <a:cs typeface="Times New Roman" pitchFamily="18" charset="0"/>
              </a:rPr>
              <a:t> la </a:t>
            </a:r>
            <a:r>
              <a:rPr lang="fr-FR" sz="4200" dirty="0" err="1" smtClean="0">
                <a:latin typeface="Times New Roman" pitchFamily="18" charset="0"/>
                <a:cs typeface="Times New Roman" pitchFamily="18" charset="0"/>
              </a:rPr>
              <a:t>termocentrala</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Rovinari</a:t>
            </a:r>
            <a:r>
              <a:rPr lang="fr-FR" sz="4200" dirty="0" smtClean="0">
                <a:latin typeface="Times New Roman" pitchFamily="18" charset="0"/>
                <a:cs typeface="Times New Roman" pitchFamily="18" charset="0"/>
              </a:rPr>
              <a:t>…….…….………………...75</a:t>
            </a:r>
            <a:endParaRPr lang="ro-RO" sz="4200" dirty="0" smtClean="0">
              <a:latin typeface="Times New Roman" pitchFamily="18" charset="0"/>
              <a:cs typeface="Times New Roman" pitchFamily="18" charset="0"/>
            </a:endParaRPr>
          </a:p>
          <a:p>
            <a:pPr>
              <a:buNone/>
            </a:pPr>
            <a:r>
              <a:rPr lang="fr-FR" sz="4200" b="1" dirty="0" smtClean="0">
                <a:latin typeface="Times New Roman" pitchFamily="18" charset="0"/>
                <a:cs typeface="Times New Roman" pitchFamily="18" charset="0"/>
              </a:rPr>
              <a:t>          </a:t>
            </a:r>
            <a:r>
              <a:rPr lang="fr-FR" sz="4200" b="1" dirty="0" err="1" smtClean="0">
                <a:latin typeface="Times New Roman" pitchFamily="18" charset="0"/>
                <a:cs typeface="Times New Roman" pitchFamily="18" charset="0"/>
              </a:rPr>
              <a:t>Capitolul</a:t>
            </a:r>
            <a:r>
              <a:rPr lang="fr-FR" sz="4200" b="1" dirty="0" smtClean="0">
                <a:latin typeface="Times New Roman" pitchFamily="18" charset="0"/>
                <a:cs typeface="Times New Roman" pitchFamily="18" charset="0"/>
              </a:rPr>
              <a:t> 9.</a:t>
            </a:r>
            <a:endParaRPr lang="ro-RO" sz="4200" dirty="0" smtClean="0">
              <a:latin typeface="Times New Roman" pitchFamily="18" charset="0"/>
              <a:cs typeface="Times New Roman" pitchFamily="18" charset="0"/>
            </a:endParaRPr>
          </a:p>
          <a:p>
            <a:r>
              <a:rPr lang="fr-FR" sz="4200" dirty="0" err="1" smtClean="0">
                <a:latin typeface="Times New Roman" pitchFamily="18" charset="0"/>
                <a:cs typeface="Times New Roman" pitchFamily="18" charset="0"/>
              </a:rPr>
              <a:t>Contribuţii</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privind</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modernizarea</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instalaţiilor</a:t>
            </a:r>
            <a:r>
              <a:rPr lang="fr-FR" sz="4200" dirty="0" smtClean="0">
                <a:latin typeface="Times New Roman" pitchFamily="18" charset="0"/>
                <a:cs typeface="Times New Roman" pitchFamily="18" charset="0"/>
              </a:rPr>
              <a:t> de transport, </a:t>
            </a:r>
            <a:r>
              <a:rPr lang="fr-FR" sz="4200" dirty="0" err="1" smtClean="0">
                <a:latin typeface="Times New Roman" pitchFamily="18" charset="0"/>
                <a:cs typeface="Times New Roman" pitchFamily="18" charset="0"/>
              </a:rPr>
              <a:t>depozitare</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şi</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distribuţie</a:t>
            </a:r>
            <a:r>
              <a:rPr lang="fr-FR" sz="4200" dirty="0" smtClean="0">
                <a:latin typeface="Times New Roman" pitchFamily="18" charset="0"/>
                <a:cs typeface="Times New Roman" pitchFamily="18" charset="0"/>
              </a:rPr>
              <a:t> la </a:t>
            </a:r>
            <a:r>
              <a:rPr lang="fr-FR" sz="4200" dirty="0" err="1" smtClean="0">
                <a:latin typeface="Times New Roman" pitchFamily="18" charset="0"/>
                <a:cs typeface="Times New Roman" pitchFamily="18" charset="0"/>
              </a:rPr>
              <a:t>termocentrala</a:t>
            </a:r>
            <a:r>
              <a:rPr lang="fr-FR" sz="4200" dirty="0" smtClean="0">
                <a:latin typeface="Times New Roman" pitchFamily="18" charset="0"/>
                <a:cs typeface="Times New Roman" pitchFamily="18" charset="0"/>
              </a:rPr>
              <a:t> </a:t>
            </a:r>
            <a:r>
              <a:rPr lang="fr-FR" sz="4200" dirty="0" err="1" smtClean="0">
                <a:latin typeface="Times New Roman" pitchFamily="18" charset="0"/>
                <a:cs typeface="Times New Roman" pitchFamily="18" charset="0"/>
              </a:rPr>
              <a:t>Rovinari</a:t>
            </a:r>
            <a:r>
              <a:rPr lang="fr-FR" sz="4200" dirty="0" smtClean="0">
                <a:latin typeface="Times New Roman" pitchFamily="18" charset="0"/>
                <a:cs typeface="Times New Roman" pitchFamily="18" charset="0"/>
              </a:rPr>
              <a:t>……….……….………..180</a:t>
            </a:r>
            <a:endParaRPr lang="ro-RO" sz="4200" dirty="0" smtClean="0">
              <a:latin typeface="Times New Roman" pitchFamily="18" charset="0"/>
              <a:cs typeface="Times New Roman" pitchFamily="18" charset="0"/>
            </a:endParaRPr>
          </a:p>
          <a:p>
            <a:endParaRPr lang="ro-RO" sz="2800" dirty="0" smtClean="0">
              <a:latin typeface="Times New Roman" pitchFamily="18" charset="0"/>
              <a:cs typeface="Times New Roman" pitchFamily="18" charset="0"/>
            </a:endParaRPr>
          </a:p>
          <a:p>
            <a:endParaRPr lang="ro-R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a:bodyPr>
          <a:lstStyle/>
          <a:p>
            <a:r>
              <a:rPr lang="ro-RO" sz="1400" b="1" dirty="0" smtClean="0"/>
              <a:t>INTRODUCERE</a:t>
            </a:r>
            <a:endParaRPr lang="en-US" sz="1400" dirty="0"/>
          </a:p>
        </p:txBody>
      </p:sp>
      <p:sp>
        <p:nvSpPr>
          <p:cNvPr id="3" name="Content Placeholder 2"/>
          <p:cNvSpPr>
            <a:spLocks noGrp="1"/>
          </p:cNvSpPr>
          <p:nvPr>
            <p:ph idx="1"/>
          </p:nvPr>
        </p:nvSpPr>
        <p:spPr>
          <a:xfrm>
            <a:off x="457200" y="857232"/>
            <a:ext cx="8229600" cy="5268931"/>
          </a:xfrm>
        </p:spPr>
        <p:txBody>
          <a:bodyPr>
            <a:normAutofit/>
          </a:bodyPr>
          <a:lstStyle/>
          <a:p>
            <a:r>
              <a:rPr lang="ro-RO" sz="1200" dirty="0" smtClean="0">
                <a:latin typeface="Times New Roman" pitchFamily="18" charset="0"/>
                <a:cs typeface="Times New Roman" pitchFamily="18" charset="0"/>
              </a:rPr>
              <a:t>Energia electrică  se obţine în centralele producătoare de energie. Acestea folosesc ca materie primă diferite resurse primare de energie cum ar fi: combustibilul solid, gazele naturale, păcura, energia valurilor, radiaţia solară, energia eoliană, biomasa. Centralele producătoare de energie sunt o componentă a Sistemului Energetic Naţional. Acesta cuprinde staţiile ridicătoare de tensiune, linia de transport, staţiile de interconexiuni, staţiile coborâtoare de tensiune, posturile de transformare şi consumatorii. În funcţie de sursa primară utilizată, acestea sunt de mai multe feluri:</a:t>
            </a: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centrale termoelectrice, centrale hidroelectrice, nuclearoelectrice, </a:t>
            </a:r>
            <a:r>
              <a:rPr lang="ro-RO" sz="1200" dirty="0" err="1" smtClean="0">
                <a:latin typeface="Times New Roman" pitchFamily="18" charset="0"/>
                <a:cs typeface="Times New Roman" pitchFamily="18" charset="0"/>
              </a:rPr>
              <a:t>mareomotrice</a:t>
            </a:r>
            <a:r>
              <a:rPr lang="ro-RO" sz="1200" dirty="0" smtClean="0">
                <a:latin typeface="Times New Roman" pitchFamily="18" charset="0"/>
                <a:cs typeface="Times New Roman" pitchFamily="18" charset="0"/>
              </a:rPr>
              <a:t>, solare, eoliene,etc.</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Termocentrala de la Rovinari este situată în oraşul Rovinari la 25 km sud-est de  Târgu-Jiu şi este amplasată în apropierea carierelor de extracţie a cărbunelui. Acest lucru constituie un avantaj major al funcţionării acesteia. De asemenea, reprezintă şi un criteriu în ceea ce priveşte locul de amplasare a unei termocentrale.</a:t>
            </a:r>
            <a:endParaRPr lang="en-US" sz="1200" dirty="0" smtClean="0">
              <a:latin typeface="Times New Roman" pitchFamily="18" charset="0"/>
              <a:cs typeface="Times New Roman" pitchFamily="18" charset="0"/>
            </a:endParaRPr>
          </a:p>
          <a:p>
            <a:pPr algn="ctr">
              <a:buNone/>
            </a:pPr>
            <a:endParaRPr lang="en-US" sz="1200" b="1" dirty="0" smtClean="0">
              <a:latin typeface="Times New Roman" pitchFamily="18" charset="0"/>
              <a:cs typeface="Times New Roman" pitchFamily="18" charset="0"/>
            </a:endParaRPr>
          </a:p>
          <a:p>
            <a:pPr algn="ctr">
              <a:buNone/>
            </a:pPr>
            <a:r>
              <a:rPr lang="ro-RO" sz="1200" b="1" dirty="0" smtClean="0">
                <a:latin typeface="Times New Roman" pitchFamily="18" charset="0"/>
                <a:cs typeface="Times New Roman" pitchFamily="18" charset="0"/>
              </a:rPr>
              <a:t>CAPITOLUL 1</a:t>
            </a:r>
            <a:endParaRPr lang="en-US" sz="1200" dirty="0" smtClean="0">
              <a:latin typeface="Times New Roman" pitchFamily="18" charset="0"/>
              <a:cs typeface="Times New Roman" pitchFamily="18" charset="0"/>
            </a:endParaRPr>
          </a:p>
          <a:p>
            <a:pPr>
              <a:buNone/>
            </a:pPr>
            <a:r>
              <a:rPr lang="ro-RO" sz="1200" b="1" dirty="0" smtClean="0">
                <a:latin typeface="Times New Roman" pitchFamily="18" charset="0"/>
                <a:cs typeface="Times New Roman" pitchFamily="18" charset="0"/>
              </a:rPr>
              <a:t> </a:t>
            </a:r>
            <a:endParaRPr lang="en-US" sz="1200" dirty="0" smtClean="0">
              <a:latin typeface="Times New Roman" pitchFamily="18" charset="0"/>
              <a:cs typeface="Times New Roman" pitchFamily="18" charset="0"/>
            </a:endParaRPr>
          </a:p>
          <a:p>
            <a:pPr algn="ctr">
              <a:buNone/>
            </a:pPr>
            <a:r>
              <a:rPr lang="en-US" sz="1200" b="1" i="1" dirty="0" smtClean="0">
                <a:latin typeface="Times New Roman" pitchFamily="18" charset="0"/>
                <a:cs typeface="Times New Roman" pitchFamily="18" charset="0"/>
              </a:rPr>
              <a:t>               </a:t>
            </a:r>
            <a:r>
              <a:rPr lang="ro-RO" sz="1200" b="1" i="1" dirty="0" smtClean="0">
                <a:latin typeface="Times New Roman" pitchFamily="18" charset="0"/>
                <a:cs typeface="Times New Roman" pitchFamily="18" charset="0"/>
              </a:rPr>
              <a:t>Stadiul actual al cunoaşterii problemei pe plan naţional şi internaţional</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Cărbunele extras din carierele şi minele de cărbune este folosit în termocentrale  pentru producerea de energie electrică. Rezervele de cărbune din zona Olteniei sunt mari, sunt situate pe suprafeţe întinse şi se extrag relativ uşor. Acesta este adus în stivele de cărbune ale termocentralei cu ajutorul benzilor transportoare.</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Unităţile de exploatare din Oltenia sunt grupate în partea deluroasă a Olteniei, într-o fâşie desfăşurată pe aproximativ 120 km. Zona de exploatare începe cu Valea Luncavăţului, în est, până în apropierea Dunării şi Obârşia Huşniţei în sud-vest. Şirul de câmpuri miniere dispuse de la Motru la Luncavăţ este paralel cu marginea sudică a munţilor.</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Datorită  dezvoltării industriei şi implicit a creşterii consumului de energie electrică este necesar să se extragă cât mai mult cărbune pentru a satisface această cerinţă. Energia electrică se mai produce şi din alte surse de energie cum ar fi forţa apei, forţa valurilor, forţa vântului, energia solară, energia nucleară, biomasa. Dar cea produsă pe bază de cărbune rămâne de bază deoarece preţul cărbunelui este  ieftin, termocentralele se construiesc relativ repede şi cu costuri mici. În acelaşi timp asigură necesarul de energie electrică în perioade critice (vârfuri de sarcină cu  temperaturi prea mari sau prea scăzute). Avantajul principal îl constituie faptul că termocentralele se pot amplasa în apropierea carierelor de cărbune, pot funcţiona continuu, indiferent de anotimp.</a:t>
            </a:r>
            <a:endParaRPr lang="en-US" sz="1200" dirty="0" smtClean="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r>
              <a:rPr lang="ro-RO" sz="1200" b="1" dirty="0" smtClean="0">
                <a:latin typeface="Times New Roman" pitchFamily="18" charset="0"/>
                <a:cs typeface="Times New Roman" pitchFamily="18" charset="0"/>
              </a:rPr>
              <a:t>CAPITOLUL 2</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ro-RO"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ro-RO" sz="1200" b="1" i="1" dirty="0" smtClean="0">
                <a:latin typeface="Times New Roman" pitchFamily="18" charset="0"/>
                <a:cs typeface="Times New Roman" pitchFamily="18" charset="0"/>
              </a:rPr>
              <a:t>Caracteristicile calitative pe care trebuie să le îndeplinească cărbunele şi influenţa asupra tehnologiei de tăiere</a:t>
            </a:r>
            <a:endParaRPr lang="en-US" sz="1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4422"/>
            <a:ext cx="8229600" cy="4911741"/>
          </a:xfrm>
        </p:spPr>
        <p:txBody>
          <a:bodyPr>
            <a:normAutofit/>
          </a:bodyPr>
          <a:lstStyle/>
          <a:p>
            <a:r>
              <a:rPr lang="ro-RO" sz="1200" dirty="0" smtClean="0">
                <a:latin typeface="Times New Roman" pitchFamily="18" charset="0"/>
                <a:cs typeface="Times New Roman" pitchFamily="18" charset="0"/>
              </a:rPr>
              <a:t>Cărbunele este un combustibil folosit în industria energetică.</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Prin combustibil se înţelege substanţa capabilă să intre într-un proces de oxidare rapidă cu oxigenul, la o anumită temperatură, cu degajare de căldură economic utilizabilă. Pentru a fi considerată combustibil</a:t>
            </a:r>
            <a:r>
              <a:rPr lang="en-US" sz="1200" dirty="0" smtClean="0">
                <a:latin typeface="Times New Roman" pitchFamily="18" charset="0"/>
                <a:cs typeface="Times New Roman" pitchFamily="18" charset="0"/>
              </a:rPr>
              <a:t>,</a:t>
            </a:r>
            <a:r>
              <a:rPr lang="ro-RO" sz="1200" dirty="0" smtClean="0">
                <a:latin typeface="Times New Roman" pitchFamily="18" charset="0"/>
                <a:cs typeface="Times New Roman" pitchFamily="18" charset="0"/>
              </a:rPr>
              <a:t> substanţa trebuie să îndeplinească următoarele condiţii:</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 rezervele  din care provin să fie mari;</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 extracţia, transportul şi prelucrarea să fie economice;</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 să nu sufere deformări ale calităţii, în timp;</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 să nu aibă utilizare superioară în unele procese fizice.</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Cărbunele are culoarea brun - neagră care se poate aprinde uşor. Modul de formare al cărbunelui este prin îmbogăţirea în carbon a plantelor din diferite perioade geologice, în interiorul scoarţei terestre, unde nu există oxigen. Apariţia şi formarea cărbunilor a avut loc în două etape:</a:t>
            </a:r>
            <a:endParaRPr lang="en-US" sz="1200" dirty="0" smtClean="0">
              <a:latin typeface="Times New Roman" pitchFamily="18" charset="0"/>
              <a:cs typeface="Times New Roman" pitchFamily="18" charset="0"/>
            </a:endParaRPr>
          </a:p>
          <a:p>
            <a:pPr lvl="0"/>
            <a:r>
              <a:rPr lang="ro-RO" sz="1200" dirty="0" smtClean="0">
                <a:latin typeface="Times New Roman" pitchFamily="18" charset="0"/>
                <a:cs typeface="Times New Roman" pitchFamily="18" charset="0"/>
              </a:rPr>
              <a:t>prima etapă a fost de natură biochimică cu ajutorul bacteriilor şi ciupercilor, având ca scop transformarea celulozei şi ligninei din plante</a:t>
            </a:r>
            <a:r>
              <a:rPr lang="ro-RO" sz="120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pPr lvl="0"/>
            <a:r>
              <a:rPr lang="ro-RO" sz="1200" b="1" dirty="0" smtClean="0">
                <a:latin typeface="Times New Roman" pitchFamily="18" charset="0"/>
                <a:cs typeface="Times New Roman" pitchFamily="18" charset="0"/>
              </a:rPr>
              <a:t>CAPITOLUL </a:t>
            </a:r>
            <a:r>
              <a:rPr lang="ro-RO" sz="1200" b="1" dirty="0" smtClean="0">
                <a:latin typeface="Times New Roman" pitchFamily="18" charset="0"/>
                <a:cs typeface="Times New Roman" pitchFamily="18" charset="0"/>
              </a:rPr>
              <a:t>3</a:t>
            </a:r>
            <a:r>
              <a:rPr lang="ro-RO" sz="1200" b="1"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ro-RO" sz="1200" b="1" i="1" dirty="0" smtClean="0">
                <a:latin typeface="Times New Roman" pitchFamily="18" charset="0"/>
                <a:cs typeface="Times New Roman" pitchFamily="18" charset="0"/>
              </a:rPr>
              <a:t> Situaţia carierelor – surse de alimentare cu cărbune a termocentralei </a:t>
            </a:r>
            <a:r>
              <a:rPr lang="ro-RO" sz="1200" b="1" i="1" dirty="0" smtClean="0">
                <a:latin typeface="Times New Roman" pitchFamily="18" charset="0"/>
                <a:cs typeface="Times New Roman" pitchFamily="18" charset="0"/>
              </a:rPr>
              <a:t>Rovinari</a:t>
            </a:r>
            <a:endParaRPr lang="en-US" sz="1200" b="1" i="1" dirty="0" smtClean="0">
              <a:latin typeface="Times New Roman" pitchFamily="18" charset="0"/>
              <a:cs typeface="Times New Roman" pitchFamily="18" charset="0"/>
            </a:endParaRPr>
          </a:p>
          <a:p>
            <a:pPr>
              <a:buNone/>
            </a:pPr>
            <a:r>
              <a:rPr lang="en-US" sz="17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Cariere de cărbune existente în Bazinul Olteniei. </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Lignitul este un combustibil folosit în industria energetică datorită puterii calorifice ridicate (1400-1800 kcal/kg). Pentru a putea fi folosit el trebuie extras din carierele de cărbune. În bazinul Olteniei ca şi substanţă minerală utilă predomină lignitul care se găseşte în multe cariere din judeţ. Aceste sunt: carierele Gârla, Poiana, Roşia, Tismana I, Tismana II, Negomir, Motru, Rovinari Est, Peşteana Sud, Peşteana Nord, Urdari, </a:t>
            </a:r>
            <a:r>
              <a:rPr lang="ro-RO" sz="1200" dirty="0" err="1" smtClean="0">
                <a:latin typeface="Times New Roman" pitchFamily="18" charset="0"/>
                <a:cs typeface="Times New Roman" pitchFamily="18" charset="0"/>
              </a:rPr>
              <a:t>Pinoasa</a:t>
            </a:r>
            <a:r>
              <a:rPr lang="ro-RO" sz="1200" dirty="0" smtClean="0">
                <a:latin typeface="Times New Roman" pitchFamily="18" charset="0"/>
                <a:cs typeface="Times New Roman" pitchFamily="18" charset="0"/>
              </a:rPr>
              <a:t>,  </a:t>
            </a:r>
            <a:r>
              <a:rPr lang="ro-RO" sz="1200" dirty="0" err="1" smtClean="0">
                <a:latin typeface="Times New Roman" pitchFamily="18" charset="0"/>
                <a:cs typeface="Times New Roman" pitchFamily="18" charset="0"/>
              </a:rPr>
              <a:t>Roşiuţa</a:t>
            </a:r>
            <a:r>
              <a:rPr lang="ro-RO" sz="1200" dirty="0" smtClean="0">
                <a:latin typeface="Times New Roman" pitchFamily="18" charset="0"/>
                <a:cs typeface="Times New Roman" pitchFamily="18" charset="0"/>
              </a:rPr>
              <a:t>, Lupoaia, Mătăsari, </a:t>
            </a:r>
            <a:r>
              <a:rPr lang="ro-RO" sz="1200" dirty="0" err="1" smtClean="0">
                <a:latin typeface="Times New Roman" pitchFamily="18" charset="0"/>
                <a:cs typeface="Times New Roman" pitchFamily="18" charset="0"/>
              </a:rPr>
              <a:t>Dragoteşti</a:t>
            </a:r>
            <a:r>
              <a:rPr lang="ro-RO" sz="1200" dirty="0" smtClean="0">
                <a:latin typeface="Times New Roman" pitchFamily="18" charset="0"/>
                <a:cs typeface="Times New Roman" pitchFamily="18" charset="0"/>
              </a:rPr>
              <a:t>, Jilţ. </a:t>
            </a:r>
            <a:endParaRPr lang="en-US" sz="1200" dirty="0" smtClean="0">
              <a:latin typeface="Times New Roman" pitchFamily="18" charset="0"/>
              <a:cs typeface="Times New Roman" pitchFamily="18" charset="0"/>
            </a:endParaRPr>
          </a:p>
          <a:p>
            <a:r>
              <a:rPr lang="en-US" sz="1200" dirty="0" err="1" smtClean="0">
                <a:latin typeface="Times New Roman" pitchFamily="18" charset="0"/>
                <a:cs typeface="Times New Roman" pitchFamily="18" charset="0"/>
              </a:rPr>
              <a:t>Termocentrala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Rovinari</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utilizeaza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carbune</a:t>
            </a:r>
            <a:r>
              <a:rPr lang="en-US" sz="1200" dirty="0" smtClean="0">
                <a:latin typeface="Times New Roman" pitchFamily="18" charset="0"/>
                <a:cs typeface="Times New Roman" pitchFamily="18" charset="0"/>
              </a:rPr>
              <a:t> extras din </a:t>
            </a:r>
            <a:r>
              <a:rPr lang="en-US" sz="1200" dirty="0" err="1" smtClean="0">
                <a:latin typeface="Times New Roman" pitchFamily="18" charset="0"/>
                <a:cs typeface="Times New Roman" pitchFamily="18" charset="0"/>
              </a:rPr>
              <a:t>carierele</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Garla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Tismana</a:t>
            </a:r>
            <a:r>
              <a:rPr lang="en-US" sz="1200" dirty="0" smtClean="0">
                <a:latin typeface="Times New Roman" pitchFamily="18" charset="0"/>
                <a:cs typeface="Times New Roman" pitchFamily="18" charset="0"/>
              </a:rPr>
              <a:t> 1, </a:t>
            </a:r>
            <a:r>
              <a:rPr lang="en-US" sz="1200" dirty="0" err="1" smtClean="0">
                <a:latin typeface="Times New Roman" pitchFamily="18" charset="0"/>
                <a:cs typeface="Times New Roman" pitchFamily="18" charset="0"/>
              </a:rPr>
              <a:t>Tismana</a:t>
            </a:r>
            <a:r>
              <a:rPr lang="en-US" sz="1200" dirty="0" smtClean="0">
                <a:latin typeface="Times New Roman" pitchFamily="18" charset="0"/>
                <a:cs typeface="Times New Roman" pitchFamily="18" charset="0"/>
              </a:rPr>
              <a:t> 2, </a:t>
            </a:r>
            <a:r>
              <a:rPr lang="en-US" sz="1200" dirty="0" err="1" smtClean="0">
                <a:latin typeface="Times New Roman" pitchFamily="18" charset="0"/>
                <a:cs typeface="Times New Roman" pitchFamily="18" charset="0"/>
              </a:rPr>
              <a:t>Pesteana</a:t>
            </a:r>
            <a:r>
              <a:rPr lang="en-US" sz="1200" dirty="0" smtClean="0">
                <a:latin typeface="Times New Roman" pitchFamily="18" charset="0"/>
                <a:cs typeface="Times New Roman" pitchFamily="18" charset="0"/>
              </a:rPr>
              <a:t> Nord, </a:t>
            </a:r>
            <a:r>
              <a:rPr lang="en-US" sz="1200" dirty="0" err="1" smtClean="0">
                <a:latin typeface="Times New Roman" pitchFamily="18" charset="0"/>
                <a:cs typeface="Times New Roman" pitchFamily="18" charset="0"/>
              </a:rPr>
              <a:t>Pesteana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Sud</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Rosia</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Pinoasa</a:t>
            </a:r>
            <a:r>
              <a:rPr lang="en-US" sz="120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fontScale="90000"/>
          </a:bodyPr>
          <a:lstStyle/>
          <a:p>
            <a:r>
              <a:rPr lang="ro-RO" sz="1200" b="1" dirty="0" smtClean="0">
                <a:latin typeface="Times New Roman" pitchFamily="18" charset="0"/>
                <a:cs typeface="Times New Roman" pitchFamily="18" charset="0"/>
              </a:rPr>
              <a:t>CAPITOLUL 4</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ro-RO" sz="1200" b="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ro-RO" sz="1200" b="1" i="1" dirty="0" smtClean="0">
                <a:latin typeface="Times New Roman" pitchFamily="18" charset="0"/>
                <a:cs typeface="Times New Roman" pitchFamily="18" charset="0"/>
              </a:rPr>
              <a:t> Analiza sistemelor de transport utilizate la formarea depozitelor de cărbune</a:t>
            </a:r>
            <a:endParaRPr lang="en-US" sz="1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857232"/>
            <a:ext cx="8229600" cy="5268931"/>
          </a:xfrm>
        </p:spPr>
        <p:txBody>
          <a:bodyPr>
            <a:normAutofit fontScale="92500" lnSpcReduction="20000"/>
          </a:bodyPr>
          <a:lstStyle/>
          <a:p>
            <a:pPr>
              <a:buNone/>
            </a:pPr>
            <a:r>
              <a:rPr lang="ro-RO" sz="1300" i="1" dirty="0" smtClean="0">
                <a:latin typeface="Times New Roman" pitchFamily="18" charset="0"/>
                <a:cs typeface="Times New Roman" pitchFamily="18" charset="0"/>
              </a:rPr>
              <a:t> Excavatoare</a:t>
            </a:r>
            <a:endParaRPr lang="en-US" sz="1300" dirty="0" smtClean="0">
              <a:latin typeface="Times New Roman" pitchFamily="18" charset="0"/>
              <a:cs typeface="Times New Roman" pitchFamily="18" charset="0"/>
            </a:endParaRPr>
          </a:p>
          <a:p>
            <a:r>
              <a:rPr lang="ro-RO" sz="1300" dirty="0" smtClean="0">
                <a:latin typeface="Times New Roman" pitchFamily="18" charset="0"/>
                <a:cs typeface="Times New Roman" pitchFamily="18" charset="0"/>
              </a:rPr>
              <a:t>Excavatorul cu rotor este un utilaj folosit în cariere pentru a tăia cărbunele. În depozitele de cărbune se utilizează pentru a depune sau prelua cărbunele din stivă şi trimiterea acestuia pe benzile transportoare către morile de cărbune. Excavatorul cu rotor este de construcţie germană cu un nivel tehnologic din anii </a:t>
            </a:r>
            <a:r>
              <a:rPr lang="fr-FR" sz="1300" dirty="0" smtClean="0">
                <a:latin typeface="Times New Roman" pitchFamily="18" charset="0"/>
                <a:cs typeface="Times New Roman" pitchFamily="18" charset="0"/>
              </a:rPr>
              <a:t>“</a:t>
            </a:r>
            <a:r>
              <a:rPr lang="ro-RO" sz="1300" dirty="0" smtClean="0">
                <a:latin typeface="Times New Roman" pitchFamily="18" charset="0"/>
                <a:cs typeface="Times New Roman" pitchFamily="18" charset="0"/>
              </a:rPr>
              <a:t>60’’. Nu s-au adus modificări constructiv-funcţionale în timp. S-au adus doar unele îmbunătăţiri unor subansamble pentru a-l menţine în exploatare. Excavatorul cu rotor reprezintă cel mai important tip de excavator cu acţiune continuă. Acest excavator depăşeşte în productivitate şi simplitate</a:t>
            </a:r>
            <a:r>
              <a:rPr lang="en-US" sz="1300" dirty="0" smtClean="0">
                <a:latin typeface="Times New Roman" pitchFamily="18" charset="0"/>
                <a:cs typeface="Times New Roman" pitchFamily="18" charset="0"/>
              </a:rPr>
              <a:t> </a:t>
            </a:r>
            <a:r>
              <a:rPr lang="ro-RO" sz="1300" dirty="0" smtClean="0">
                <a:latin typeface="Times New Roman" pitchFamily="18" charset="0"/>
                <a:cs typeface="Times New Roman" pitchFamily="18" charset="0"/>
              </a:rPr>
              <a:t>atât excavatoarele cu o cupă cât şi pe cele cu mai multe cupe de tip elindă.</a:t>
            </a:r>
            <a:endParaRPr lang="en-US" sz="1300" dirty="0" smtClean="0">
              <a:latin typeface="Times New Roman" pitchFamily="18" charset="0"/>
              <a:cs typeface="Times New Roman" pitchFamily="18" charset="0"/>
            </a:endParaRPr>
          </a:p>
          <a:p>
            <a:r>
              <a:rPr lang="ro-RO" sz="1300" dirty="0" smtClean="0">
                <a:latin typeface="Times New Roman" pitchFamily="18" charset="0"/>
                <a:cs typeface="Times New Roman" pitchFamily="18" charset="0"/>
              </a:rPr>
              <a:t>Excavatoarele cu roată şi cupă, din punct de vedere constructiv şi funcţional îndeplinesc două funcţiuni distincte şi anume: </a:t>
            </a:r>
            <a:endParaRPr lang="en-US" sz="1300" dirty="0" smtClean="0">
              <a:latin typeface="Times New Roman" pitchFamily="18" charset="0"/>
              <a:cs typeface="Times New Roman" pitchFamily="18" charset="0"/>
            </a:endParaRPr>
          </a:p>
          <a:p>
            <a:pPr>
              <a:buNone/>
            </a:pPr>
            <a:r>
              <a:rPr lang="en-US" sz="1300" dirty="0" smtClean="0">
                <a:latin typeface="Times New Roman" pitchFamily="18" charset="0"/>
                <a:cs typeface="Times New Roman" pitchFamily="18" charset="0"/>
              </a:rPr>
              <a:t>       - </a:t>
            </a:r>
            <a:r>
              <a:rPr lang="ro-RO" sz="1300" dirty="0" smtClean="0">
                <a:latin typeface="Times New Roman" pitchFamily="18" charset="0"/>
                <a:cs typeface="Times New Roman" pitchFamily="18" charset="0"/>
              </a:rPr>
              <a:t>excavarea şi încărcarea materialului derocat;</a:t>
            </a:r>
            <a:endParaRPr lang="en-US" sz="1300" dirty="0" smtClean="0">
              <a:latin typeface="Times New Roman" pitchFamily="18" charset="0"/>
              <a:cs typeface="Times New Roman" pitchFamily="18" charset="0"/>
            </a:endParaRPr>
          </a:p>
          <a:p>
            <a:pPr>
              <a:buNone/>
            </a:pPr>
            <a:r>
              <a:rPr lang="en-US" sz="1300" dirty="0" smtClean="0">
                <a:latin typeface="Times New Roman" pitchFamily="18" charset="0"/>
                <a:cs typeface="Times New Roman" pitchFamily="18" charset="0"/>
              </a:rPr>
              <a:t>       </a:t>
            </a:r>
            <a:r>
              <a:rPr lang="ro-RO" sz="1300" dirty="0" smtClean="0">
                <a:latin typeface="Times New Roman" pitchFamily="18" charset="0"/>
                <a:cs typeface="Times New Roman" pitchFamily="18" charset="0"/>
              </a:rPr>
              <a:t>- transportul materialului excavat prin intermediul benzilor de pe agregat până la banda colectoare de front. </a:t>
            </a:r>
            <a:endParaRPr lang="en-US" sz="1300" dirty="0" smtClean="0">
              <a:latin typeface="Times New Roman" pitchFamily="18" charset="0"/>
              <a:cs typeface="Times New Roman" pitchFamily="18" charset="0"/>
            </a:endParaRPr>
          </a:p>
          <a:p>
            <a:pPr>
              <a:buNone/>
            </a:pPr>
            <a:r>
              <a:rPr lang="en-US" sz="1300" dirty="0" smtClean="0">
                <a:latin typeface="Times New Roman" pitchFamily="18" charset="0"/>
                <a:cs typeface="Times New Roman" pitchFamily="18" charset="0"/>
              </a:rPr>
              <a:t>          </a:t>
            </a:r>
            <a:r>
              <a:rPr lang="ro-RO" sz="1300" dirty="0" smtClean="0">
                <a:latin typeface="Times New Roman" pitchFamily="18" charset="0"/>
                <a:cs typeface="Times New Roman" pitchFamily="18" charset="0"/>
              </a:rPr>
              <a:t>Excavatorul cu rotor este construit pentru a tăia materialul cu ajutorul cupelor, iar un transportor cu bandă transportă materialul până la un punct de descărcare. Aceste tipuri de utilaje lucrează în strânsă legătură cu sisteme de transport cu cale ferată, cu benzi şi cu poduri transbordoare. Rolul funcţional al excavatoarele cu rotor este de a excava de la nivelul de deplasare în sus. Ele pot excava şi sub nivelul de deplasare, dar la adâncimi mult mai mici decât</a:t>
            </a:r>
            <a:r>
              <a:rPr lang="en-US" sz="1300" dirty="0" smtClean="0">
                <a:latin typeface="Times New Roman" pitchFamily="18" charset="0"/>
                <a:cs typeface="Times New Roman" pitchFamily="18" charset="0"/>
              </a:rPr>
              <a:t> </a:t>
            </a:r>
            <a:r>
              <a:rPr lang="ro-RO" sz="1300" dirty="0" smtClean="0">
                <a:latin typeface="Times New Roman" pitchFamily="18" charset="0"/>
                <a:cs typeface="Times New Roman" pitchFamily="18" charset="0"/>
              </a:rPr>
              <a:t>excavatoarele cu elindă. Utilizarea excavatorului cu rotor pentru excavarea sub nivel este limitată de faptul că benzile transportoare nu sunt eficace decât la înclinări sub 20⁰. </a:t>
            </a:r>
            <a:endParaRPr lang="en-US" sz="1300" dirty="0" smtClean="0">
              <a:latin typeface="Times New Roman" pitchFamily="18" charset="0"/>
              <a:cs typeface="Times New Roman" pitchFamily="18" charset="0"/>
            </a:endParaRPr>
          </a:p>
          <a:p>
            <a:pPr>
              <a:buNone/>
            </a:pPr>
            <a:r>
              <a:rPr lang="ro-RO" sz="1300" b="1" dirty="0" smtClean="0">
                <a:latin typeface="Times New Roman" pitchFamily="18" charset="0"/>
                <a:cs typeface="Times New Roman" pitchFamily="18" charset="0"/>
              </a:rPr>
              <a:t>CAPITOLUL 5</a:t>
            </a:r>
            <a:r>
              <a:rPr lang="ro-RO" sz="1300" b="1" dirty="0" smtClean="0">
                <a:latin typeface="Times New Roman" pitchFamily="18" charset="0"/>
                <a:cs typeface="Times New Roman" pitchFamily="18" charset="0"/>
              </a:rPr>
              <a:t>.</a:t>
            </a:r>
            <a:r>
              <a:rPr lang="ro-RO" sz="1300" b="1" dirty="0" smtClean="0">
                <a:latin typeface="Times New Roman" pitchFamily="18" charset="0"/>
                <a:cs typeface="Times New Roman" pitchFamily="18" charset="0"/>
              </a:rPr>
              <a:t> </a:t>
            </a:r>
            <a:r>
              <a:rPr lang="en-US" sz="1300" dirty="0" smtClean="0">
                <a:latin typeface="Times New Roman" pitchFamily="18" charset="0"/>
                <a:cs typeface="Times New Roman" pitchFamily="18" charset="0"/>
              </a:rPr>
              <a:t/>
            </a:r>
            <a:br>
              <a:rPr lang="en-US" sz="1300" dirty="0" smtClean="0">
                <a:latin typeface="Times New Roman" pitchFamily="18" charset="0"/>
                <a:cs typeface="Times New Roman" pitchFamily="18" charset="0"/>
              </a:rPr>
            </a:br>
            <a:r>
              <a:rPr lang="ro-RO" sz="1300" b="1" i="1" dirty="0" smtClean="0">
                <a:latin typeface="Times New Roman" pitchFamily="18" charset="0"/>
                <a:cs typeface="Times New Roman" pitchFamily="18" charset="0"/>
              </a:rPr>
              <a:t> Stivele de </a:t>
            </a:r>
            <a:r>
              <a:rPr lang="ro-RO" sz="1300" b="1" i="1" dirty="0" err="1" smtClean="0">
                <a:latin typeface="Times New Roman" pitchFamily="18" charset="0"/>
                <a:cs typeface="Times New Roman" pitchFamily="18" charset="0"/>
              </a:rPr>
              <a:t>căbune</a:t>
            </a:r>
            <a:endParaRPr lang="en-US" sz="1300" dirty="0" smtClean="0"/>
          </a:p>
          <a:p>
            <a:r>
              <a:rPr lang="en-US" sz="1300" dirty="0" smtClean="0">
                <a:latin typeface="Times New Roman" pitchFamily="18" charset="0"/>
                <a:cs typeface="Times New Roman" pitchFamily="18" charset="0"/>
              </a:rPr>
              <a:t>Un</a:t>
            </a:r>
            <a:r>
              <a:rPr lang="en-US" sz="1300" dirty="0" smtClean="0"/>
              <a:t> </a:t>
            </a:r>
            <a:r>
              <a:rPr lang="ro-RO" sz="1300" dirty="0" smtClean="0">
                <a:latin typeface="Times New Roman" pitchFamily="18" charset="0"/>
                <a:cs typeface="Times New Roman" pitchFamily="18" charset="0"/>
              </a:rPr>
              <a:t>sistem </a:t>
            </a:r>
            <a:r>
              <a:rPr lang="ro-RO" sz="1300" dirty="0" smtClean="0">
                <a:latin typeface="Times New Roman" pitchFamily="18" charset="0"/>
                <a:cs typeface="Times New Roman" pitchFamily="18" charset="0"/>
              </a:rPr>
              <a:t>de depozitare este caracterizat prin volume de intrare şi volume de scoatere. Cantitativ sunt aceleaşi, dar sunt diferite din punct de vedere al timpului.</a:t>
            </a:r>
            <a:endParaRPr lang="en-US" sz="1300" dirty="0" smtClean="0">
              <a:latin typeface="Times New Roman" pitchFamily="18" charset="0"/>
              <a:cs typeface="Times New Roman" pitchFamily="18" charset="0"/>
            </a:endParaRPr>
          </a:p>
          <a:p>
            <a:pPr>
              <a:buNone/>
            </a:pPr>
            <a:r>
              <a:rPr lang="en-US" sz="1300" i="1" dirty="0" smtClean="0">
                <a:latin typeface="Times New Roman" pitchFamily="18" charset="0"/>
                <a:cs typeface="Times New Roman" pitchFamily="18" charset="0"/>
              </a:rPr>
              <a:t>         </a:t>
            </a:r>
            <a:r>
              <a:rPr lang="ro-RO" sz="1300" i="1" dirty="0" smtClean="0">
                <a:latin typeface="Times New Roman" pitchFamily="18" charset="0"/>
                <a:cs typeface="Times New Roman" pitchFamily="18" charset="0"/>
              </a:rPr>
              <a:t>Construcţia depozitelor de cărbune</a:t>
            </a:r>
            <a:endParaRPr lang="en-US" sz="1300" dirty="0" smtClean="0">
              <a:latin typeface="Times New Roman" pitchFamily="18" charset="0"/>
              <a:cs typeface="Times New Roman" pitchFamily="18" charset="0"/>
            </a:endParaRPr>
          </a:p>
          <a:p>
            <a:r>
              <a:rPr lang="ro-RO" sz="1300" dirty="0" smtClean="0">
                <a:latin typeface="Times New Roman" pitchFamily="18" charset="0"/>
                <a:cs typeface="Times New Roman" pitchFamily="18" charset="0"/>
              </a:rPr>
              <a:t>Orice depozit de cărbuni se construieşte şi se amenajează după proiect. Proiectul trebuie să prevadă elemente de calcul pentru dimensionare, detalii de construcţii şi calcule de evaluarea costurilor.</a:t>
            </a:r>
            <a:endParaRPr lang="en-US" sz="1300" dirty="0" smtClean="0">
              <a:latin typeface="Times New Roman" pitchFamily="18" charset="0"/>
              <a:cs typeface="Times New Roman" pitchFamily="18" charset="0"/>
            </a:endParaRPr>
          </a:p>
          <a:p>
            <a:r>
              <a:rPr lang="ro-RO" sz="1300" dirty="0" smtClean="0">
                <a:latin typeface="Times New Roman" pitchFamily="18" charset="0"/>
                <a:cs typeface="Times New Roman" pitchFamily="18" charset="0"/>
              </a:rPr>
              <a:t>Platforma de depozitare constituie cea mai importantă parte a unui depozit. Platforma de stoc este o suprafaţă de teren amenajată, pentru formarea stivelor de cărbuni.</a:t>
            </a:r>
            <a:endParaRPr lang="en-US" sz="1300" dirty="0" smtClean="0">
              <a:latin typeface="Times New Roman" pitchFamily="18" charset="0"/>
              <a:cs typeface="Times New Roman" pitchFamily="18" charset="0"/>
            </a:endParaRPr>
          </a:p>
          <a:p>
            <a:r>
              <a:rPr lang="ro-RO" sz="1300" dirty="0" smtClean="0">
                <a:latin typeface="Times New Roman" pitchFamily="18" charset="0"/>
                <a:cs typeface="Times New Roman" pitchFamily="18" charset="0"/>
              </a:rPr>
              <a:t>Suprafaţa de depozitare trebuie să îndeplinească anumite cerinţe:</a:t>
            </a:r>
            <a:endParaRPr lang="en-US" sz="1300" dirty="0" smtClean="0">
              <a:latin typeface="Times New Roman" pitchFamily="18" charset="0"/>
              <a:cs typeface="Times New Roman" pitchFamily="18" charset="0"/>
            </a:endParaRPr>
          </a:p>
          <a:p>
            <a:pPr>
              <a:buNone/>
            </a:pPr>
            <a:r>
              <a:rPr lang="en-US" sz="1300" dirty="0" smtClean="0">
                <a:latin typeface="Times New Roman" pitchFamily="18" charset="0"/>
                <a:cs typeface="Times New Roman" pitchFamily="18" charset="0"/>
              </a:rPr>
              <a:t>       </a:t>
            </a:r>
            <a:r>
              <a:rPr lang="ro-RO" sz="1300" dirty="0" smtClean="0">
                <a:latin typeface="Times New Roman" pitchFamily="18" charset="0"/>
                <a:cs typeface="Times New Roman" pitchFamily="18" charset="0"/>
              </a:rPr>
              <a:t>- să fie plană;</a:t>
            </a:r>
            <a:endParaRPr lang="en-US" sz="1300" dirty="0" smtClean="0">
              <a:latin typeface="Times New Roman" pitchFamily="18" charset="0"/>
              <a:cs typeface="Times New Roman" pitchFamily="18" charset="0"/>
            </a:endParaRPr>
          </a:p>
          <a:p>
            <a:pPr>
              <a:buNone/>
            </a:pPr>
            <a:r>
              <a:rPr lang="en-US" sz="1300" dirty="0" smtClean="0">
                <a:latin typeface="Times New Roman" pitchFamily="18" charset="0"/>
                <a:cs typeface="Times New Roman" pitchFamily="18" charset="0"/>
              </a:rPr>
              <a:t>       </a:t>
            </a:r>
            <a:r>
              <a:rPr lang="ro-RO" sz="1300" dirty="0" smtClean="0">
                <a:latin typeface="Times New Roman" pitchFamily="18" charset="0"/>
                <a:cs typeface="Times New Roman" pitchFamily="18" charset="0"/>
              </a:rPr>
              <a:t>- să aibă înclinare longitudinală şi transversală pentru scurgerea apelor;</a:t>
            </a:r>
            <a:endParaRPr lang="en-US" sz="1300" dirty="0" smtClean="0">
              <a:latin typeface="Times New Roman" pitchFamily="18" charset="0"/>
              <a:cs typeface="Times New Roman" pitchFamily="18" charset="0"/>
            </a:endParaRPr>
          </a:p>
          <a:p>
            <a:pPr>
              <a:buNone/>
            </a:pPr>
            <a:r>
              <a:rPr lang="en-US" sz="1300" dirty="0" smtClean="0">
                <a:latin typeface="Times New Roman" pitchFamily="18" charset="0"/>
                <a:cs typeface="Times New Roman" pitchFamily="18" charset="0"/>
              </a:rPr>
              <a:t>       </a:t>
            </a:r>
            <a:r>
              <a:rPr lang="ro-RO" sz="1300" dirty="0" smtClean="0">
                <a:latin typeface="Times New Roman" pitchFamily="18" charset="0"/>
                <a:cs typeface="Times New Roman" pitchFamily="18" charset="0"/>
              </a:rPr>
              <a:t>- să fie prevăzută în exterior cu canale betonate pentru scurgerea apelor; </a:t>
            </a:r>
            <a:endParaRPr lang="en-US" sz="1300" dirty="0" smtClean="0">
              <a:latin typeface="Times New Roman" pitchFamily="18" charset="0"/>
              <a:cs typeface="Times New Roman" pitchFamily="18" charset="0"/>
            </a:endParaRPr>
          </a:p>
          <a:p>
            <a:pPr>
              <a:buNone/>
            </a:pPr>
            <a:r>
              <a:rPr lang="en-US" sz="1300" dirty="0" smtClean="0">
                <a:latin typeface="Times New Roman" pitchFamily="18" charset="0"/>
                <a:cs typeface="Times New Roman" pitchFamily="18" charset="0"/>
              </a:rPr>
              <a:t>       </a:t>
            </a:r>
            <a:r>
              <a:rPr lang="ro-RO" sz="1300" dirty="0" smtClean="0">
                <a:latin typeface="Times New Roman" pitchFamily="18" charset="0"/>
                <a:cs typeface="Times New Roman" pitchFamily="18" charset="0"/>
              </a:rPr>
              <a:t>- să aibă posibilitatea de acces (drumuri betonate sau pietruite); </a:t>
            </a:r>
            <a:endParaRPr lang="en-US" sz="1300" dirty="0" smtClean="0">
              <a:latin typeface="Times New Roman" pitchFamily="18" charset="0"/>
              <a:cs typeface="Times New Roman" pitchFamily="18" charset="0"/>
            </a:endParaRPr>
          </a:p>
          <a:p>
            <a:pPr>
              <a:buNone/>
            </a:pPr>
            <a:r>
              <a:rPr lang="en-US" sz="1300" dirty="0" smtClean="0">
                <a:latin typeface="Times New Roman" pitchFamily="18" charset="0"/>
                <a:cs typeface="Times New Roman" pitchFamily="18" charset="0"/>
              </a:rPr>
              <a:t>       </a:t>
            </a:r>
            <a:r>
              <a:rPr lang="ro-RO" sz="1300" dirty="0" smtClean="0">
                <a:latin typeface="Times New Roman" pitchFamily="18" charset="0"/>
                <a:cs typeface="Times New Roman" pitchFamily="18" charset="0"/>
              </a:rPr>
              <a:t>- să fie curată.</a:t>
            </a:r>
            <a:endParaRPr lang="en-US" sz="1300" dirty="0" smtClean="0">
              <a:latin typeface="Times New Roman" pitchFamily="18" charset="0"/>
              <a:cs typeface="Times New Roman" pitchFamily="18" charset="0"/>
            </a:endParaRPr>
          </a:p>
          <a:p>
            <a:pPr>
              <a:buNone/>
            </a:pPr>
            <a:endParaRPr lang="en-US" sz="12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428628"/>
          </a:xfrm>
        </p:spPr>
        <p:txBody>
          <a:bodyPr>
            <a:normAutofit/>
          </a:bodyPr>
          <a:lstStyle/>
          <a:p>
            <a:endParaRPr lang="en-US" sz="1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14290"/>
            <a:ext cx="8229600" cy="5929354"/>
          </a:xfrm>
        </p:spPr>
        <p:txBody>
          <a:bodyPr>
            <a:noAutofit/>
          </a:bodyPr>
          <a:lstStyle/>
          <a:p>
            <a:pPr>
              <a:buNone/>
            </a:pPr>
            <a:r>
              <a:rPr lang="en-US" sz="1100" i="1" dirty="0" smtClean="0">
                <a:latin typeface="Times New Roman" pitchFamily="18" charset="0"/>
                <a:cs typeface="Times New Roman" pitchFamily="18" charset="0"/>
              </a:rPr>
              <a:t>       </a:t>
            </a:r>
            <a:endParaRPr lang="en-US" sz="1100" i="1" dirty="0" smtClean="0">
              <a:latin typeface="Times New Roman" pitchFamily="18" charset="0"/>
              <a:cs typeface="Times New Roman" pitchFamily="18" charset="0"/>
            </a:endParaRPr>
          </a:p>
          <a:p>
            <a:pPr>
              <a:buNone/>
            </a:pPr>
            <a:r>
              <a:rPr lang="en-US" sz="1100" b="1" dirty="0" smtClean="0">
                <a:latin typeface="Times New Roman" pitchFamily="18" charset="0"/>
                <a:cs typeface="Times New Roman" pitchFamily="18" charset="0"/>
              </a:rPr>
              <a:t>          </a:t>
            </a:r>
            <a:r>
              <a:rPr lang="ro-RO" sz="1100" b="1" dirty="0" smtClean="0">
                <a:latin typeface="Times New Roman" pitchFamily="18" charset="0"/>
                <a:cs typeface="Times New Roman" pitchFamily="18" charset="0"/>
              </a:rPr>
              <a:t>CAPITOLUL </a:t>
            </a:r>
            <a:r>
              <a:rPr lang="ro-RO" sz="1100" b="1" dirty="0" smtClean="0">
                <a:latin typeface="Times New Roman" pitchFamily="18" charset="0"/>
                <a:cs typeface="Times New Roman" pitchFamily="18" charset="0"/>
              </a:rPr>
              <a:t>6</a:t>
            </a:r>
            <a:r>
              <a:rPr lang="en-US" sz="1100" dirty="0" smtClean="0">
                <a:latin typeface="Times New Roman" pitchFamily="18" charset="0"/>
                <a:cs typeface="Times New Roman" pitchFamily="18" charset="0"/>
              </a:rPr>
              <a:t/>
            </a:r>
            <a:br>
              <a:rPr lang="en-US" sz="1100" dirty="0" smtClean="0">
                <a:latin typeface="Times New Roman" pitchFamily="18" charset="0"/>
                <a:cs typeface="Times New Roman" pitchFamily="18" charset="0"/>
              </a:rPr>
            </a:br>
            <a:r>
              <a:rPr lang="ro-RO" sz="1100" b="1" i="1" dirty="0" smtClean="0">
                <a:latin typeface="Times New Roman" pitchFamily="18" charset="0"/>
                <a:cs typeface="Times New Roman" pitchFamily="18" charset="0"/>
              </a:rPr>
              <a:t>Descriere flux tehnologic de alimentare cu cărbune a Termocentralei </a:t>
            </a:r>
            <a:r>
              <a:rPr lang="ro-RO" sz="1100" b="1" i="1" dirty="0" smtClean="0">
                <a:latin typeface="Times New Roman" pitchFamily="18" charset="0"/>
                <a:cs typeface="Times New Roman" pitchFamily="18" charset="0"/>
              </a:rPr>
              <a:t>Rovinari</a:t>
            </a:r>
            <a:endParaRPr lang="en-US" sz="1100" i="1" dirty="0" smtClean="0">
              <a:latin typeface="Times New Roman" pitchFamily="18" charset="0"/>
              <a:cs typeface="Times New Roman" pitchFamily="18" charset="0"/>
            </a:endParaRPr>
          </a:p>
          <a:p>
            <a:pPr>
              <a:buNone/>
            </a:pPr>
            <a:r>
              <a:rPr lang="en-US" sz="1100" i="1" dirty="0" smtClean="0">
                <a:latin typeface="Times New Roman" pitchFamily="18" charset="0"/>
                <a:cs typeface="Times New Roman" pitchFamily="18" charset="0"/>
              </a:rPr>
              <a:t>         </a:t>
            </a:r>
            <a:r>
              <a:rPr lang="ro-RO" sz="1100" i="1" dirty="0" smtClean="0">
                <a:latin typeface="Times New Roman" pitchFamily="18" charset="0"/>
                <a:cs typeface="Times New Roman" pitchFamily="18" charset="0"/>
              </a:rPr>
              <a:t>Modul </a:t>
            </a:r>
            <a:r>
              <a:rPr lang="ro-RO" sz="1100" i="1" dirty="0" smtClean="0">
                <a:latin typeface="Times New Roman" pitchFamily="18" charset="0"/>
                <a:cs typeface="Times New Roman" pitchFamily="18" charset="0"/>
              </a:rPr>
              <a:t>de alimentare cu combustibil solid al termocentralei Rovinari</a:t>
            </a:r>
            <a:endParaRPr lang="en-US" sz="1100" dirty="0" smtClean="0">
              <a:latin typeface="Times New Roman" pitchFamily="18" charset="0"/>
              <a:cs typeface="Times New Roman" pitchFamily="18" charset="0"/>
            </a:endParaRPr>
          </a:p>
          <a:p>
            <a:r>
              <a:rPr lang="ro-RO" sz="1100" dirty="0" smtClean="0">
                <a:latin typeface="Times New Roman" pitchFamily="18" charset="0"/>
                <a:cs typeface="Times New Roman" pitchFamily="18" charset="0"/>
              </a:rPr>
              <a:t>Pentru a avea continuitate în alimentarea cu cărbune termocentrala de la Rovinari este prevăzută cu 4 staţii de alimentare cu cărbune constituite intr-o organizaţie numită secţie (gospodărie de combustibil</a:t>
            </a:r>
            <a:r>
              <a:rPr lang="fr-FR" sz="1100" dirty="0" smtClean="0">
                <a:latin typeface="Times New Roman" pitchFamily="18" charset="0"/>
                <a:cs typeface="Times New Roman" pitchFamily="18" charset="0"/>
              </a:rPr>
              <a:t>)</a:t>
            </a:r>
            <a:r>
              <a:rPr lang="ro-RO" sz="1100" dirty="0" smtClean="0">
                <a:latin typeface="Times New Roman" pitchFamily="18" charset="0"/>
                <a:cs typeface="Times New Roman" pitchFamily="18" charset="0"/>
              </a:rPr>
              <a:t>. Activitatea principală a secţiei constă în realizarea unei alimentări sigure şi ritmice cu cărbune a blocurilor energetice ale termocentralei. Această activitate constă în transportul, depozitarea cărbunelui, concasarea acestuia şi alimentarea cu cărbune a morilor ventilator ce aparţin blocurilor energetice. </a:t>
            </a:r>
            <a:endParaRPr lang="en-US" sz="1100" dirty="0" smtClean="0">
              <a:latin typeface="Times New Roman" pitchFamily="18" charset="0"/>
              <a:cs typeface="Times New Roman" pitchFamily="18" charset="0"/>
            </a:endParaRPr>
          </a:p>
          <a:p>
            <a:pPr>
              <a:buNone/>
            </a:pPr>
            <a:r>
              <a:rPr lang="en-US" sz="1100" i="1" dirty="0" smtClean="0">
                <a:latin typeface="Times New Roman" pitchFamily="18" charset="0"/>
                <a:cs typeface="Times New Roman" pitchFamily="18" charset="0"/>
              </a:rPr>
              <a:t>        </a:t>
            </a:r>
            <a:r>
              <a:rPr lang="ro-RO" sz="1100" i="1" dirty="0" smtClean="0">
                <a:latin typeface="Times New Roman" pitchFamily="18" charset="0"/>
                <a:cs typeface="Times New Roman" pitchFamily="18" charset="0"/>
              </a:rPr>
              <a:t>Capacităţi de stocare a cărbunelui la centrala termoelectrică de la Rovinari</a:t>
            </a:r>
            <a:endParaRPr lang="en-US" sz="1100" dirty="0" smtClean="0">
              <a:latin typeface="Times New Roman" pitchFamily="18" charset="0"/>
              <a:cs typeface="Times New Roman" pitchFamily="18" charset="0"/>
            </a:endParaRPr>
          </a:p>
          <a:p>
            <a:r>
              <a:rPr lang="ro-RO" sz="1100" dirty="0" smtClean="0">
                <a:latin typeface="Times New Roman" pitchFamily="18" charset="0"/>
                <a:cs typeface="Times New Roman" pitchFamily="18" charset="0"/>
              </a:rPr>
              <a:t>La centrala termoelectrică de la Rovinari există posibilitatea stocării cărbunelui în mai multe stive. Cărbunele livrat de la cariere se poate introduce în consum sau se depozitează în cele 3 mari depozite de cărbune ale termocentralei. Depozitul de cărbune </a:t>
            </a:r>
            <a:r>
              <a:rPr lang="ro-RO" sz="1100" dirty="0" err="1" smtClean="0">
                <a:latin typeface="Times New Roman" pitchFamily="18" charset="0"/>
                <a:cs typeface="Times New Roman" pitchFamily="18" charset="0"/>
              </a:rPr>
              <a:t>neconcasat</a:t>
            </a:r>
            <a:r>
              <a:rPr lang="ro-RO" sz="1100" dirty="0" smtClean="0">
                <a:latin typeface="Times New Roman" pitchFamily="18" charset="0"/>
                <a:cs typeface="Times New Roman" pitchFamily="18" charset="0"/>
              </a:rPr>
              <a:t>  Nord şi Sud este format din câte 4 stive, iar  depozitul de cărbune concasat este format dintr-o singură stivă. </a:t>
            </a:r>
            <a:endParaRPr lang="en-US" sz="1100" dirty="0" smtClean="0">
              <a:latin typeface="Times New Roman" pitchFamily="18" charset="0"/>
              <a:cs typeface="Times New Roman" pitchFamily="18" charset="0"/>
            </a:endParaRPr>
          </a:p>
          <a:p>
            <a:pPr>
              <a:buNone/>
            </a:pPr>
            <a:r>
              <a:rPr lang="en-US" sz="1050" b="1" dirty="0" smtClean="0">
                <a:latin typeface="Times New Roman" pitchFamily="18" charset="0"/>
                <a:cs typeface="Times New Roman" pitchFamily="18" charset="0"/>
              </a:rPr>
              <a:t>          </a:t>
            </a:r>
          </a:p>
          <a:p>
            <a:pPr>
              <a:buNone/>
            </a:pPr>
            <a:r>
              <a:rPr lang="en-US" sz="1050" b="1" dirty="0" smtClean="0">
                <a:latin typeface="Times New Roman" pitchFamily="18" charset="0"/>
                <a:cs typeface="Times New Roman" pitchFamily="18" charset="0"/>
              </a:rPr>
              <a:t> </a:t>
            </a:r>
            <a:r>
              <a:rPr lang="en-US" sz="1050" b="1" dirty="0" smtClean="0">
                <a:latin typeface="Times New Roman" pitchFamily="18" charset="0"/>
                <a:cs typeface="Times New Roman" pitchFamily="18" charset="0"/>
              </a:rPr>
              <a:t>          </a:t>
            </a:r>
            <a:r>
              <a:rPr lang="ro-RO" sz="1050" b="1" dirty="0" smtClean="0">
                <a:latin typeface="Times New Roman" pitchFamily="18" charset="0"/>
                <a:cs typeface="Times New Roman" pitchFamily="18" charset="0"/>
              </a:rPr>
              <a:t>CAPITOLUL </a:t>
            </a:r>
            <a:r>
              <a:rPr lang="ro-RO" sz="1050" b="1" dirty="0" smtClean="0">
                <a:latin typeface="Times New Roman" pitchFamily="18" charset="0"/>
                <a:cs typeface="Times New Roman" pitchFamily="18" charset="0"/>
              </a:rPr>
              <a:t>7 </a:t>
            </a:r>
            <a:r>
              <a:rPr lang="en-US" sz="1100" dirty="0" smtClean="0"/>
              <a:t/>
            </a:r>
            <a:br>
              <a:rPr lang="en-US" sz="1100" dirty="0" smtClean="0"/>
            </a:br>
            <a:r>
              <a:rPr lang="ro-RO" sz="1100" b="1" dirty="0" smtClean="0">
                <a:latin typeface="Times New Roman" pitchFamily="18" charset="0"/>
                <a:cs typeface="Times New Roman" pitchFamily="18" charset="0"/>
              </a:rPr>
              <a:t>Optimizarea procesului de tăiere, transport şi depozitare utilizat în termocentrala </a:t>
            </a:r>
            <a:r>
              <a:rPr lang="ro-RO" sz="1100" b="1" dirty="0" smtClean="0">
                <a:latin typeface="Times New Roman" pitchFamily="18" charset="0"/>
                <a:cs typeface="Times New Roman" pitchFamily="18" charset="0"/>
              </a:rPr>
              <a:t>Rovinari</a:t>
            </a:r>
            <a:endParaRPr lang="en-US" sz="1100" b="1" dirty="0" smtClean="0">
              <a:latin typeface="Times New Roman" pitchFamily="18" charset="0"/>
              <a:cs typeface="Times New Roman" pitchFamily="18" charset="0"/>
            </a:endParaRPr>
          </a:p>
          <a:p>
            <a:r>
              <a:rPr lang="ro-RO" sz="1100" dirty="0" smtClean="0">
                <a:latin typeface="Times New Roman" pitchFamily="18" charset="0"/>
                <a:cs typeface="Times New Roman" pitchFamily="18" charset="0"/>
              </a:rPr>
              <a:t>Procesul de tăiere al cărbunilor în cariere se realizează cu următoarele tipuri de utilaje:</a:t>
            </a:r>
            <a:endParaRPr lang="en-US" sz="1100" dirty="0" smtClean="0">
              <a:latin typeface="Times New Roman" pitchFamily="18" charset="0"/>
              <a:cs typeface="Times New Roman" pitchFamily="18" charset="0"/>
            </a:endParaRPr>
          </a:p>
          <a:p>
            <a:pPr>
              <a:buNone/>
            </a:pPr>
            <a:r>
              <a:rPr lang="en-US" sz="1100" dirty="0" smtClean="0">
                <a:latin typeface="Times New Roman" pitchFamily="18" charset="0"/>
                <a:cs typeface="Times New Roman" pitchFamily="18" charset="0"/>
              </a:rPr>
              <a:t>   </a:t>
            </a:r>
            <a:r>
              <a:rPr lang="ro-RO" sz="1100" dirty="0" smtClean="0">
                <a:latin typeface="Times New Roman" pitchFamily="18" charset="0"/>
                <a:cs typeface="Times New Roman" pitchFamily="18" charset="0"/>
              </a:rPr>
              <a:t>- excavatoare cu rotor tip </a:t>
            </a:r>
            <a:r>
              <a:rPr lang="ro-RO" sz="1100" dirty="0" err="1" smtClean="0">
                <a:latin typeface="Times New Roman" pitchFamily="18" charset="0"/>
                <a:cs typeface="Times New Roman" pitchFamily="18" charset="0"/>
              </a:rPr>
              <a:t>SchRs</a:t>
            </a:r>
            <a:r>
              <a:rPr lang="ro-RO" sz="1100" dirty="0" smtClean="0">
                <a:latin typeface="Times New Roman" pitchFamily="18" charset="0"/>
                <a:cs typeface="Times New Roman" pitchFamily="18" charset="0"/>
              </a:rPr>
              <a:t> 1400</a:t>
            </a:r>
            <a:r>
              <a:rPr lang="en-US" sz="1100" dirty="0" smtClean="0">
                <a:latin typeface="Times New Roman" pitchFamily="18" charset="0"/>
                <a:cs typeface="Times New Roman" pitchFamily="18" charset="0"/>
              </a:rPr>
              <a:t>/</a:t>
            </a:r>
            <a:r>
              <a:rPr lang="ro-RO" sz="1100" dirty="0" smtClean="0">
                <a:latin typeface="Times New Roman" pitchFamily="18" charset="0"/>
                <a:cs typeface="Times New Roman" pitchFamily="18" charset="0"/>
              </a:rPr>
              <a:t>30/7 – construcţie R.F.G.</a:t>
            </a:r>
            <a:endParaRPr lang="en-US" sz="1100" dirty="0" smtClean="0">
              <a:latin typeface="Times New Roman" pitchFamily="18" charset="0"/>
              <a:cs typeface="Times New Roman" pitchFamily="18" charset="0"/>
            </a:endParaRPr>
          </a:p>
          <a:p>
            <a:pPr>
              <a:buNone/>
            </a:pPr>
            <a:r>
              <a:rPr lang="en-US" sz="1100" dirty="0" smtClean="0">
                <a:latin typeface="Times New Roman" pitchFamily="18" charset="0"/>
                <a:cs typeface="Times New Roman" pitchFamily="18" charset="0"/>
              </a:rPr>
              <a:t>   </a:t>
            </a:r>
            <a:r>
              <a:rPr lang="ro-RO" sz="1100" dirty="0" smtClean="0">
                <a:latin typeface="Times New Roman" pitchFamily="18" charset="0"/>
                <a:cs typeface="Times New Roman" pitchFamily="18" charset="0"/>
              </a:rPr>
              <a:t>- excavatoare cu rotor tip </a:t>
            </a:r>
            <a:r>
              <a:rPr lang="ro-RO" sz="1100" dirty="0" err="1" smtClean="0">
                <a:latin typeface="Times New Roman" pitchFamily="18" charset="0"/>
                <a:cs typeface="Times New Roman" pitchFamily="18" charset="0"/>
              </a:rPr>
              <a:t>SchRs</a:t>
            </a:r>
            <a:r>
              <a:rPr lang="ro-RO" sz="1100" dirty="0" smtClean="0">
                <a:latin typeface="Times New Roman" pitchFamily="18" charset="0"/>
                <a:cs typeface="Times New Roman" pitchFamily="18" charset="0"/>
              </a:rPr>
              <a:t> 400 (1316) – construcţie R.F.G.</a:t>
            </a:r>
            <a:endParaRPr lang="en-US" sz="1100" dirty="0" smtClean="0">
              <a:latin typeface="Times New Roman" pitchFamily="18" charset="0"/>
              <a:cs typeface="Times New Roman" pitchFamily="18" charset="0"/>
            </a:endParaRPr>
          </a:p>
          <a:p>
            <a:pPr>
              <a:buNone/>
            </a:pPr>
            <a:r>
              <a:rPr lang="en-US" sz="1100" dirty="0" smtClean="0">
                <a:latin typeface="Times New Roman" pitchFamily="18" charset="0"/>
                <a:cs typeface="Times New Roman" pitchFamily="18" charset="0"/>
              </a:rPr>
              <a:t>   </a:t>
            </a:r>
            <a:r>
              <a:rPr lang="ro-RO" sz="1100" dirty="0" smtClean="0">
                <a:latin typeface="Times New Roman" pitchFamily="18" charset="0"/>
                <a:cs typeface="Times New Roman" pitchFamily="18" charset="0"/>
              </a:rPr>
              <a:t>- excavatoare cu rotor tip </a:t>
            </a:r>
            <a:r>
              <a:rPr lang="ro-RO" sz="1100" dirty="0" err="1" smtClean="0">
                <a:latin typeface="Times New Roman" pitchFamily="18" charset="0"/>
                <a:cs typeface="Times New Roman" pitchFamily="18" charset="0"/>
              </a:rPr>
              <a:t>SchRs</a:t>
            </a:r>
            <a:r>
              <a:rPr lang="ro-RO" sz="1100" dirty="0" smtClean="0">
                <a:latin typeface="Times New Roman" pitchFamily="18" charset="0"/>
                <a:cs typeface="Times New Roman" pitchFamily="18" charset="0"/>
              </a:rPr>
              <a:t> 400</a:t>
            </a:r>
            <a:r>
              <a:rPr lang="en-US" sz="1100" dirty="0" smtClean="0">
                <a:latin typeface="Times New Roman" pitchFamily="18" charset="0"/>
                <a:cs typeface="Times New Roman" pitchFamily="18" charset="0"/>
              </a:rPr>
              <a:t> </a:t>
            </a:r>
            <a:r>
              <a:rPr lang="ro-RO" sz="1100" dirty="0" smtClean="0">
                <a:latin typeface="Times New Roman" pitchFamily="18" charset="0"/>
                <a:cs typeface="Times New Roman" pitchFamily="18" charset="0"/>
              </a:rPr>
              <a:t>(1317) – construcţie R.F.G.</a:t>
            </a:r>
            <a:endParaRPr lang="en-US" sz="1100" dirty="0" smtClean="0">
              <a:latin typeface="Times New Roman" pitchFamily="18" charset="0"/>
              <a:cs typeface="Times New Roman" pitchFamily="18" charset="0"/>
            </a:endParaRPr>
          </a:p>
          <a:p>
            <a:pPr>
              <a:buNone/>
            </a:pPr>
            <a:r>
              <a:rPr lang="en-US" sz="1100" dirty="0" smtClean="0">
                <a:latin typeface="Times New Roman" pitchFamily="18" charset="0"/>
                <a:cs typeface="Times New Roman" pitchFamily="18" charset="0"/>
              </a:rPr>
              <a:t>   </a:t>
            </a:r>
            <a:r>
              <a:rPr lang="ro-RO" sz="1100" dirty="0" smtClean="0">
                <a:latin typeface="Times New Roman" pitchFamily="18" charset="0"/>
                <a:cs typeface="Times New Roman" pitchFamily="18" charset="0"/>
              </a:rPr>
              <a:t>- excavatoare cu rotor tip </a:t>
            </a:r>
            <a:r>
              <a:rPr lang="ro-RO" sz="1100" dirty="0" err="1" smtClean="0">
                <a:latin typeface="Times New Roman" pitchFamily="18" charset="0"/>
                <a:cs typeface="Times New Roman" pitchFamily="18" charset="0"/>
              </a:rPr>
              <a:t>SchRs</a:t>
            </a:r>
            <a:r>
              <a:rPr lang="ro-RO" sz="1100" dirty="0" smtClean="0">
                <a:latin typeface="Times New Roman" pitchFamily="18" charset="0"/>
                <a:cs typeface="Times New Roman" pitchFamily="18" charset="0"/>
              </a:rPr>
              <a:t> 400</a:t>
            </a:r>
            <a:r>
              <a:rPr lang="en-US" sz="1100" dirty="0" smtClean="0">
                <a:latin typeface="Times New Roman" pitchFamily="18" charset="0"/>
                <a:cs typeface="Times New Roman" pitchFamily="18" charset="0"/>
              </a:rPr>
              <a:t> </a:t>
            </a:r>
            <a:r>
              <a:rPr lang="ro-RO" sz="1100" dirty="0" smtClean="0">
                <a:latin typeface="Times New Roman" pitchFamily="18" charset="0"/>
                <a:cs typeface="Times New Roman" pitchFamily="18" charset="0"/>
              </a:rPr>
              <a:t>(1318) – construcţie R.F.G.</a:t>
            </a:r>
            <a:endParaRPr lang="en-US" sz="1100" dirty="0" smtClean="0">
              <a:latin typeface="Times New Roman" pitchFamily="18" charset="0"/>
              <a:cs typeface="Times New Roman" pitchFamily="18" charset="0"/>
            </a:endParaRPr>
          </a:p>
          <a:p>
            <a:pPr>
              <a:buNone/>
            </a:pPr>
            <a:r>
              <a:rPr lang="en-US" sz="1100" dirty="0" smtClean="0">
                <a:latin typeface="Times New Roman" pitchFamily="18" charset="0"/>
                <a:cs typeface="Times New Roman" pitchFamily="18" charset="0"/>
              </a:rPr>
              <a:t>   </a:t>
            </a:r>
            <a:r>
              <a:rPr lang="ro-RO" sz="1100" dirty="0" smtClean="0">
                <a:latin typeface="Times New Roman" pitchFamily="18" charset="0"/>
                <a:cs typeface="Times New Roman" pitchFamily="18" charset="0"/>
              </a:rPr>
              <a:t>- excavatoare cu rotor tip </a:t>
            </a:r>
            <a:r>
              <a:rPr lang="ro-RO" sz="1100" dirty="0" err="1" smtClean="0">
                <a:latin typeface="Times New Roman" pitchFamily="18" charset="0"/>
                <a:cs typeface="Times New Roman" pitchFamily="18" charset="0"/>
              </a:rPr>
              <a:t>SRs</a:t>
            </a:r>
            <a:r>
              <a:rPr lang="ro-RO" sz="1100" dirty="0" smtClean="0">
                <a:latin typeface="Times New Roman" pitchFamily="18" charset="0"/>
                <a:cs typeface="Times New Roman" pitchFamily="18" charset="0"/>
              </a:rPr>
              <a:t> 470 – construcţie R.D.G.</a:t>
            </a:r>
            <a:endParaRPr lang="en-US" sz="1100" dirty="0" smtClean="0">
              <a:latin typeface="Times New Roman" pitchFamily="18" charset="0"/>
              <a:cs typeface="Times New Roman" pitchFamily="18" charset="0"/>
            </a:endParaRPr>
          </a:p>
          <a:p>
            <a:pPr>
              <a:buNone/>
            </a:pPr>
            <a:r>
              <a:rPr lang="en-US" sz="1100" dirty="0" smtClean="0">
                <a:latin typeface="Times New Roman" pitchFamily="18" charset="0"/>
                <a:cs typeface="Times New Roman" pitchFamily="18" charset="0"/>
              </a:rPr>
              <a:t>   </a:t>
            </a:r>
            <a:r>
              <a:rPr lang="ro-RO" sz="1100" dirty="0" smtClean="0">
                <a:latin typeface="Times New Roman" pitchFamily="18" charset="0"/>
                <a:cs typeface="Times New Roman" pitchFamily="18" charset="0"/>
              </a:rPr>
              <a:t>- excavatoare cu rotor tip </a:t>
            </a:r>
            <a:r>
              <a:rPr lang="ro-RO" sz="1100" dirty="0" err="1" smtClean="0">
                <a:latin typeface="Times New Roman" pitchFamily="18" charset="0"/>
                <a:cs typeface="Times New Roman" pitchFamily="18" charset="0"/>
              </a:rPr>
              <a:t>ERc</a:t>
            </a:r>
            <a:r>
              <a:rPr lang="ro-RO" sz="1100" dirty="0" smtClean="0">
                <a:latin typeface="Times New Roman" pitchFamily="18" charset="0"/>
                <a:cs typeface="Times New Roman" pitchFamily="18" charset="0"/>
              </a:rPr>
              <a:t> 1400</a:t>
            </a:r>
            <a:r>
              <a:rPr lang="en-US" sz="1100" dirty="0" smtClean="0">
                <a:latin typeface="Times New Roman" pitchFamily="18" charset="0"/>
                <a:cs typeface="Times New Roman" pitchFamily="18" charset="0"/>
              </a:rPr>
              <a:t>/</a:t>
            </a:r>
            <a:r>
              <a:rPr lang="ro-RO" sz="1100" dirty="0" smtClean="0">
                <a:latin typeface="Times New Roman" pitchFamily="18" charset="0"/>
                <a:cs typeface="Times New Roman" pitchFamily="18" charset="0"/>
              </a:rPr>
              <a:t>30/7 – asimilat şi fabricat în România.</a:t>
            </a:r>
            <a:endParaRPr lang="en-US" sz="1100" dirty="0" smtClean="0">
              <a:latin typeface="Times New Roman" pitchFamily="18" charset="0"/>
              <a:cs typeface="Times New Roman" pitchFamily="18" charset="0"/>
            </a:endParaRPr>
          </a:p>
          <a:p>
            <a:pPr>
              <a:buNone/>
            </a:pPr>
            <a:r>
              <a:rPr lang="en-US" sz="1100" dirty="0" smtClean="0">
                <a:latin typeface="Times New Roman" pitchFamily="18" charset="0"/>
                <a:cs typeface="Times New Roman" pitchFamily="18" charset="0"/>
              </a:rPr>
              <a:t>   </a:t>
            </a:r>
            <a:r>
              <a:rPr lang="ro-RO" sz="1100" dirty="0" smtClean="0">
                <a:latin typeface="Times New Roman" pitchFamily="18" charset="0"/>
                <a:cs typeface="Times New Roman" pitchFamily="18" charset="0"/>
              </a:rPr>
              <a:t>- excavatoare cu rotor tip </a:t>
            </a:r>
            <a:r>
              <a:rPr lang="ro-RO" sz="1100" dirty="0" err="1" smtClean="0">
                <a:latin typeface="Times New Roman" pitchFamily="18" charset="0"/>
                <a:cs typeface="Times New Roman" pitchFamily="18" charset="0"/>
              </a:rPr>
              <a:t>EsRc</a:t>
            </a:r>
            <a:r>
              <a:rPr lang="ro-RO" sz="1100" dirty="0" smtClean="0">
                <a:latin typeface="Times New Roman" pitchFamily="18" charset="0"/>
                <a:cs typeface="Times New Roman" pitchFamily="18" charset="0"/>
              </a:rPr>
              <a:t> 470.</a:t>
            </a:r>
            <a:endParaRPr lang="en-US" sz="1100" dirty="0" smtClean="0">
              <a:latin typeface="Times New Roman" pitchFamily="18" charset="0"/>
              <a:cs typeface="Times New Roman" pitchFamily="18" charset="0"/>
            </a:endParaRPr>
          </a:p>
          <a:p>
            <a:pPr>
              <a:buNone/>
            </a:pPr>
            <a:r>
              <a:rPr lang="en-US" sz="1100" dirty="0" smtClean="0">
                <a:latin typeface="Times New Roman" pitchFamily="18" charset="0"/>
                <a:cs typeface="Times New Roman" pitchFamily="18" charset="0"/>
              </a:rPr>
              <a:t>     </a:t>
            </a:r>
            <a:r>
              <a:rPr lang="ro-RO" sz="1100" dirty="0" smtClean="0">
                <a:latin typeface="Times New Roman" pitchFamily="18" charset="0"/>
                <a:cs typeface="Times New Roman" pitchFamily="18" charset="0"/>
              </a:rPr>
              <a:t>Toate utilajele cu funcţionare continuă, în bazinul carbonifer al Olteniei provin din Germania (firma KRUP), nivelul tehnic al acestora situându-se în anii’60.</a:t>
            </a:r>
            <a:endParaRPr lang="en-US" sz="1100" dirty="0" smtClean="0">
              <a:latin typeface="Times New Roman" pitchFamily="18" charset="0"/>
              <a:cs typeface="Times New Roman" pitchFamily="18" charset="0"/>
            </a:endParaRPr>
          </a:p>
          <a:p>
            <a:endParaRPr lang="en-US" sz="1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sz="1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357166"/>
            <a:ext cx="8229600" cy="6429420"/>
          </a:xfrm>
        </p:spPr>
        <p:txBody>
          <a:bodyPr>
            <a:normAutofit fontScale="92500"/>
          </a:bodyPr>
          <a:lstStyle/>
          <a:p>
            <a:pPr>
              <a:buNone/>
            </a:pPr>
            <a:r>
              <a:rPr lang="en-US" sz="1200" b="1" dirty="0" smtClean="0">
                <a:latin typeface="Times New Roman" pitchFamily="18" charset="0"/>
                <a:cs typeface="Times New Roman" pitchFamily="18" charset="0"/>
              </a:rPr>
              <a:t> </a:t>
            </a:r>
            <a:r>
              <a:rPr lang="en-US" sz="1200" b="1" dirty="0" smtClean="0">
                <a:latin typeface="Times New Roman" pitchFamily="18" charset="0"/>
                <a:cs typeface="Times New Roman" pitchFamily="18" charset="0"/>
              </a:rPr>
              <a:t>         </a:t>
            </a:r>
            <a:r>
              <a:rPr lang="ro-RO" sz="1200" b="1" dirty="0" smtClean="0">
                <a:latin typeface="Times New Roman" pitchFamily="18" charset="0"/>
                <a:cs typeface="Times New Roman" pitchFamily="18" charset="0"/>
              </a:rPr>
              <a:t>CAPITOLUL </a:t>
            </a:r>
            <a:r>
              <a:rPr lang="ro-RO" sz="1200" b="1" dirty="0" smtClean="0">
                <a:latin typeface="Times New Roman" pitchFamily="18" charset="0"/>
                <a:cs typeface="Times New Roman" pitchFamily="18" charset="0"/>
              </a:rPr>
              <a:t>8 </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ro-RO" sz="1200" b="1" i="1" dirty="0" smtClean="0">
                <a:latin typeface="Times New Roman" pitchFamily="18" charset="0"/>
                <a:cs typeface="Times New Roman" pitchFamily="18" charset="0"/>
              </a:rPr>
              <a:t>Cercetări privind modernizarea instalaţiilor de transport, depozitare şi distribuţie la termocentrala </a:t>
            </a:r>
            <a:r>
              <a:rPr lang="ro-RO" sz="1200" b="1" i="1" dirty="0" smtClean="0">
                <a:latin typeface="Times New Roman" pitchFamily="18" charset="0"/>
                <a:cs typeface="Times New Roman" pitchFamily="18" charset="0"/>
              </a:rPr>
              <a:t>Rovinari</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Echipamentele </a:t>
            </a:r>
            <a:r>
              <a:rPr lang="ro-RO" sz="1200" dirty="0" smtClean="0">
                <a:latin typeface="Times New Roman" pitchFamily="18" charset="0"/>
                <a:cs typeface="Times New Roman" pitchFamily="18" charset="0"/>
              </a:rPr>
              <a:t>ce intră în schemele de flux tehnologic ale termocentralei de la Rovinari sunt:</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 maşinile de scos cărbune;</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 grătarele, </a:t>
            </a:r>
            <a:r>
              <a:rPr lang="ro-RO" sz="1200" dirty="0" err="1" smtClean="0">
                <a:latin typeface="Times New Roman" pitchFamily="18" charset="0"/>
                <a:cs typeface="Times New Roman" pitchFamily="18" charset="0"/>
              </a:rPr>
              <a:t>concasorii</a:t>
            </a:r>
            <a:r>
              <a:rPr lang="ro-RO" sz="120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 benzile de transport;</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 separatoarele de metale;</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 detectoarele de metale;</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 instalaţiile electrice ce alimentează motoarele electrice;</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 motoarele electrice ce au un nivel de tensiune de alimentare  de 400 V şi 6000 V.</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Echipamente electrice modernizate</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În ceea ce priveşte echipamentele electrice am elaborat o soluţie tehnică nouă de înlocuire a echipamentelor vechi, cu echipamente de ultimă generaţie. Acestea urmăresc parametrii de funcţionare ale unui agregat, transmite semnale informative dacă un parametru depăşeşte limitele admise (tensiune, curent, energie reactivă</a:t>
            </a:r>
            <a:r>
              <a:rPr lang="fr-FR" sz="1200" dirty="0" smtClean="0">
                <a:latin typeface="Times New Roman" pitchFamily="18" charset="0"/>
                <a:cs typeface="Times New Roman" pitchFamily="18" charset="0"/>
              </a:rPr>
              <a:t>)</a:t>
            </a:r>
            <a:r>
              <a:rPr lang="ro-RO" sz="1200" dirty="0" smtClean="0">
                <a:latin typeface="Times New Roman" pitchFamily="18" charset="0"/>
                <a:cs typeface="Times New Roman" pitchFamily="18" charset="0"/>
              </a:rPr>
              <a:t>, prezintă tablou separat de alimentare cu tensiune de comandă şi semnalizare. De asemenea sunt prevăzute şi cu dispozitive punere la pământ.</a:t>
            </a:r>
            <a:endParaRPr lang="en-US" sz="1200" dirty="0" smtClean="0">
              <a:latin typeface="Times New Roman" pitchFamily="18" charset="0"/>
              <a:cs typeface="Times New Roman" pitchFamily="18" charset="0"/>
            </a:endParaRPr>
          </a:p>
          <a:p>
            <a:pPr>
              <a:buNone/>
            </a:pPr>
            <a:r>
              <a:rPr lang="en-US" sz="1200" b="1" i="1" dirty="0" smtClean="0">
                <a:latin typeface="Times New Roman" pitchFamily="18" charset="0"/>
                <a:cs typeface="Times New Roman" pitchFamily="18" charset="0"/>
              </a:rPr>
              <a:t>         </a:t>
            </a:r>
            <a:endParaRPr lang="en-US" sz="1200" b="1" i="1" dirty="0" smtClean="0">
              <a:latin typeface="Times New Roman" pitchFamily="18" charset="0"/>
              <a:cs typeface="Times New Roman" pitchFamily="18" charset="0"/>
            </a:endParaRPr>
          </a:p>
          <a:p>
            <a:pPr>
              <a:buNone/>
            </a:pPr>
            <a:r>
              <a:rPr lang="ro-RO" sz="1200" b="1" dirty="0" smtClean="0">
                <a:latin typeface="Times New Roman" pitchFamily="18" charset="0"/>
                <a:cs typeface="Times New Roman" pitchFamily="18" charset="0"/>
              </a:rPr>
              <a:t>CAPITOLUL </a:t>
            </a:r>
            <a:r>
              <a:rPr lang="ro-RO" sz="1200" b="1" dirty="0" smtClean="0">
                <a:latin typeface="Times New Roman" pitchFamily="18" charset="0"/>
                <a:cs typeface="Times New Roman" pitchFamily="18" charset="0"/>
              </a:rPr>
              <a:t>9.</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ro-RO" sz="1200" b="1" dirty="0" smtClean="0">
                <a:latin typeface="Times New Roman" pitchFamily="18" charset="0"/>
                <a:cs typeface="Times New Roman" pitchFamily="18" charset="0"/>
              </a:rPr>
              <a:t>Contribuţii privind modernizarea instalaţiilor de transport, depozitare </a:t>
            </a:r>
            <a:r>
              <a:rPr lang="ro-RO" sz="1200" b="1" dirty="0" err="1" smtClean="0">
                <a:latin typeface="Times New Roman" pitchFamily="18" charset="0"/>
                <a:cs typeface="Times New Roman" pitchFamily="18" charset="0"/>
              </a:rPr>
              <a:t>şidistribuţie</a:t>
            </a:r>
            <a:r>
              <a:rPr lang="ro-RO" sz="1200" b="1" dirty="0" smtClean="0">
                <a:latin typeface="Times New Roman" pitchFamily="18" charset="0"/>
                <a:cs typeface="Times New Roman" pitchFamily="18" charset="0"/>
              </a:rPr>
              <a:t> la </a:t>
            </a: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ro-RO" sz="1200" b="1" dirty="0" smtClean="0">
                <a:latin typeface="Times New Roman" pitchFamily="18" charset="0"/>
                <a:cs typeface="Times New Roman" pitchFamily="18" charset="0"/>
              </a:rPr>
              <a:t>termocentrala </a:t>
            </a:r>
            <a:r>
              <a:rPr lang="ro-RO" sz="1200" b="1" dirty="0" smtClean="0">
                <a:latin typeface="Times New Roman" pitchFamily="18" charset="0"/>
                <a:cs typeface="Times New Roman" pitchFamily="18" charset="0"/>
              </a:rPr>
              <a:t>Rovinari</a:t>
            </a:r>
            <a:endParaRPr lang="en-US" sz="1200" b="1"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La excavatorul ERC 1400/30/7 prin mărirea gărzii la sol se uşurează înlocuirea rolei de rulare de diametru D, se pot folosi role cu un diametru mai mic, până la ±30 mm, mărind în acelaşi timp fiabilitatea, cu posibilitatea intervenţiei la piesele în mişcare dar şi la instalaţia de ungere.</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Ca urmare a modernizărilor excavatoarelor </a:t>
            </a:r>
            <a:r>
              <a:rPr lang="ro-RO" sz="1200" dirty="0" err="1" smtClean="0">
                <a:latin typeface="Times New Roman" pitchFamily="18" charset="0"/>
                <a:cs typeface="Times New Roman" pitchFamily="18" charset="0"/>
              </a:rPr>
              <a:t>ERc</a:t>
            </a:r>
            <a:r>
              <a:rPr lang="ro-RO" sz="1200" dirty="0" smtClean="0">
                <a:latin typeface="Times New Roman" pitchFamily="18" charset="0"/>
                <a:cs typeface="Times New Roman" pitchFamily="18" charset="0"/>
              </a:rPr>
              <a:t> 1400/30/7 se obţin următoarele rezultate:</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 prin îmbunătăţirea timpului de folosire intensivă şi extensivă va creşte volumul maselor miniere anuale la fiecare excavator modernizat;</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 costuri mai mici prin reducerea consumurilor de  cupe, dinţi, energie electrică;</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 eliminarea pericolelor de producere a avariilor ca urmare a creşterii siguranţei în funcţionare;</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 îmbunătăţirile constructive permit intervenţii operative pentru înlocuirea subansamblelor defecte sau uzate.</a:t>
            </a:r>
            <a:endParaRPr lang="en-US" sz="1200" dirty="0" smtClean="0">
              <a:latin typeface="Times New Roman" pitchFamily="18" charset="0"/>
              <a:cs typeface="Times New Roman" pitchFamily="18" charset="0"/>
            </a:endParaRPr>
          </a:p>
          <a:p>
            <a:r>
              <a:rPr lang="ro-RO" sz="1200" dirty="0" smtClean="0">
                <a:latin typeface="Times New Roman" pitchFamily="18" charset="0"/>
                <a:cs typeface="Times New Roman" pitchFamily="18" charset="0"/>
              </a:rPr>
              <a:t>Prin modernizarea părţii electrice se obţin următoarele avantaje:</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 protecţia împotriva supraîncălzirii prin montarea de termistori în înfăşurarea statorului motorului electric;</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 introducerea de senzori de temperatură la toate lagărele tamburilor şi motoarelor electrice pentru evitarea creşterii temperaturii;</a:t>
            </a:r>
            <a:endParaRPr lang="en-US"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a:t>
            </a:r>
            <a:r>
              <a:rPr lang="ro-RO" sz="1200" dirty="0" smtClean="0">
                <a:latin typeface="Times New Roman" pitchFamily="18" charset="0"/>
                <a:cs typeface="Times New Roman" pitchFamily="18" charset="0"/>
              </a:rPr>
              <a:t>- racordarea la ungere centrală automată a tuturor punctelor de ungere manuală, în vederea unei mai bune ungeri a pieselor aflate în mişcare. </a:t>
            </a:r>
            <a:endParaRPr lang="en-US" sz="1200" dirty="0" smtClean="0">
              <a:latin typeface="Times New Roman" pitchFamily="18" charset="0"/>
              <a:cs typeface="Times New Roman" pitchFamily="18" charset="0"/>
            </a:endParaRPr>
          </a:p>
          <a:p>
            <a:pPr>
              <a:buNone/>
            </a:pPr>
            <a:r>
              <a:rPr lang="ro-RO" sz="1200" dirty="0" smtClean="0">
                <a:latin typeface="Times New Roman" pitchFamily="18" charset="0"/>
                <a:cs typeface="Times New Roman" pitchFamily="18" charset="0"/>
              </a:rPr>
              <a:t> </a:t>
            </a:r>
            <a:endParaRPr lang="en-US" sz="1200" dirty="0" smtClean="0">
              <a:latin typeface="Times New Roman" pitchFamily="18" charset="0"/>
              <a:cs typeface="Times New Roman" pitchFamily="18" charset="0"/>
            </a:endParaRPr>
          </a:p>
          <a:p>
            <a:pPr>
              <a:buNone/>
            </a:pPr>
            <a:endParaRPr lang="en-US" sz="1200" dirty="0" smtClean="0"/>
          </a:p>
          <a:p>
            <a:endParaRPr lang="en-US" sz="1200" dirty="0" smtClean="0"/>
          </a:p>
          <a:p>
            <a:endParaRPr lang="en-US" sz="1200" dirty="0" smtClean="0"/>
          </a:p>
          <a:p>
            <a:endParaRPr lang="en-US" sz="1200" dirty="0" smtClean="0"/>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endParaRPr lang="en-US" sz="1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00108"/>
            <a:ext cx="8229600" cy="5715040"/>
          </a:xfrm>
        </p:spPr>
        <p:txBody>
          <a:bodyPr>
            <a:normAutofit/>
          </a:bodyPr>
          <a:lstStyle/>
          <a:p>
            <a:r>
              <a:rPr lang="ro-RO" sz="1300" dirty="0" smtClean="0">
                <a:latin typeface="Times New Roman" pitchFamily="18" charset="0"/>
                <a:cs typeface="Times New Roman" pitchFamily="18" charset="0"/>
              </a:rPr>
              <a:t>Prin omogenizarea cărbunelui de calităţi diferite se realizează un amestec cu o putere calorifică inferioară mai mare realizând alimentarea cu cărbune de calitate constantă evitând astfel variaţiile  termice în funcţionarea cazanului.</a:t>
            </a:r>
            <a:endParaRPr lang="en-US" sz="1300" dirty="0" smtClean="0">
              <a:latin typeface="Times New Roman" pitchFamily="18" charset="0"/>
              <a:cs typeface="Times New Roman" pitchFamily="18" charset="0"/>
            </a:endParaRPr>
          </a:p>
          <a:p>
            <a:r>
              <a:rPr lang="ro-RO" sz="1300" dirty="0" smtClean="0">
                <a:latin typeface="Times New Roman" pitchFamily="18" charset="0"/>
                <a:cs typeface="Times New Roman" pitchFamily="18" charset="0"/>
              </a:rPr>
              <a:t>De asemenea prin compactarea stivelor de cărbune se evită pericolul autoaprinderii, astfel că stivele de cărbune pot fi păstrate perioade mari de timp.</a:t>
            </a:r>
            <a:endParaRPr lang="en-US" sz="1300" dirty="0" smtClean="0">
              <a:latin typeface="Times New Roman" pitchFamily="18" charset="0"/>
              <a:cs typeface="Times New Roman" pitchFamily="18" charset="0"/>
            </a:endParaRPr>
          </a:p>
          <a:p>
            <a:r>
              <a:rPr lang="ro-RO" sz="1300" dirty="0" smtClean="0">
                <a:latin typeface="Times New Roman" pitchFamily="18" charset="0"/>
                <a:cs typeface="Times New Roman" pitchFamily="18" charset="0"/>
              </a:rPr>
              <a:t>Prin introducerea de separatoare care să funcţioneze cu anumite regimuri de funcţionare se evită astfel întreruperea fluxului tehnologic al benzilor transportoare.</a:t>
            </a:r>
            <a:endParaRPr lang="en-US" sz="1300" dirty="0" smtClean="0">
              <a:latin typeface="Times New Roman" pitchFamily="18" charset="0"/>
              <a:cs typeface="Times New Roman" pitchFamily="18" charset="0"/>
            </a:endParaRPr>
          </a:p>
          <a:p>
            <a:r>
              <a:rPr lang="ro-RO" sz="1300" dirty="0" smtClean="0">
                <a:latin typeface="Times New Roman" pitchFamily="18" charset="0"/>
                <a:cs typeface="Times New Roman" pitchFamily="18" charset="0"/>
              </a:rPr>
              <a:t>	În cazul detectoarelor de metale</a:t>
            </a:r>
            <a:r>
              <a:rPr lang="en-US" sz="1300" dirty="0" smtClean="0">
                <a:latin typeface="Times New Roman" pitchFamily="18" charset="0"/>
                <a:cs typeface="Times New Roman" pitchFamily="18" charset="0"/>
              </a:rPr>
              <a:t>,</a:t>
            </a:r>
            <a:r>
              <a:rPr lang="ro-RO" sz="1300" dirty="0" smtClean="0">
                <a:latin typeface="Times New Roman" pitchFamily="18" charset="0"/>
                <a:cs typeface="Times New Roman" pitchFamily="18" charset="0"/>
              </a:rPr>
              <a:t> prin instalarea de detectoare moderne se realizează o filtrare mai bună a cărbunelui. În acesta pot ajunge corpuri străine (în primul rând metale, pachete ţigări, sticle plastic, doze suc, pungi cafea). Amintim şi faptul că se asigură o protecţie mai bună a morilor ventilator unde cărbunele suferă o a doua fază de măcinare. Aici există posibilitatea să se deterioreze ciocanele acestor mori dacă în acestea ar pătrunde metale. </a:t>
            </a:r>
            <a:endParaRPr lang="en-US" sz="1300" dirty="0" smtClean="0">
              <a:latin typeface="Times New Roman" pitchFamily="18" charset="0"/>
              <a:cs typeface="Times New Roman" pitchFamily="18" charset="0"/>
            </a:endParaRPr>
          </a:p>
          <a:p>
            <a:r>
              <a:rPr lang="ro-RO" sz="1300" dirty="0" smtClean="0">
                <a:latin typeface="Times New Roman" pitchFamily="18" charset="0"/>
                <a:cs typeface="Times New Roman" pitchFamily="18" charset="0"/>
              </a:rPr>
              <a:t>	Prin modernizarea instalaţiei electrice, la introducerea motoarelor asincrone cu consum redus de curent dar care au acelaşi randament se realizează un consum redus de energie electrică. Acest lucru conduce la creşterea eficienţei energetice şi o cantitate de energie electrică mai mare livrată în Sistemul Energetic Naţional. </a:t>
            </a:r>
            <a:endParaRPr lang="en-US" sz="1300" dirty="0" smtClean="0">
              <a:latin typeface="Times New Roman" pitchFamily="18" charset="0"/>
              <a:cs typeface="Times New Roman" pitchFamily="18" charset="0"/>
            </a:endParaRPr>
          </a:p>
          <a:p>
            <a:r>
              <a:rPr lang="ro-RO" sz="1300" dirty="0" smtClean="0">
                <a:latin typeface="Times New Roman" pitchFamily="18" charset="0"/>
                <a:cs typeface="Times New Roman" pitchFamily="18" charset="0"/>
              </a:rPr>
              <a:t>Prin implementarea funcţionării instalaţiilor electroenergetice în sistem informatizat DCS) se asigură o mai bună supraveghere a instalaţiei electrice, o protecţie mai sigură şi selectivă asupra unei părţi a instalaţiei electrice, urmărirea sau modificarea anumitor parametrii. Prin această modernizare se reflectă siguranţa în funcţionare şi se asigură o durată de exploatare mai mare.</a:t>
            </a:r>
            <a:endParaRPr lang="en-US" sz="1300" dirty="0" smtClean="0">
              <a:latin typeface="Times New Roman" pitchFamily="18" charset="0"/>
              <a:cs typeface="Times New Roman" pitchFamily="18" charset="0"/>
            </a:endParaRPr>
          </a:p>
          <a:p>
            <a:endParaRPr lang="en-US" sz="1200" dirty="0" smtClean="0"/>
          </a:p>
          <a:p>
            <a:endParaRPr lang="en-US" sz="1200" dirty="0"/>
          </a:p>
        </p:txBody>
      </p:sp>
    </p:spTree>
  </p:cSld>
  <p:clrMapOvr>
    <a:masterClrMapping/>
  </p:clrMapOvr>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622</Words>
  <PresentationFormat>Expunere pe ecran (4:3)</PresentationFormat>
  <Paragraphs>140</Paragraphs>
  <Slides>8</Slides>
  <Notes>0</Notes>
  <HiddenSlides>0</HiddenSlides>
  <MMClips>0</MMClips>
  <ScaleCrop>false</ScaleCrop>
  <HeadingPairs>
    <vt:vector size="4" baseType="variant">
      <vt:variant>
        <vt:lpstr>Temă</vt:lpstr>
      </vt:variant>
      <vt:variant>
        <vt:i4>1</vt:i4>
      </vt:variant>
      <vt:variant>
        <vt:lpstr>Titluri diapozitive</vt:lpstr>
      </vt:variant>
      <vt:variant>
        <vt:i4>8</vt:i4>
      </vt:variant>
    </vt:vector>
  </HeadingPairs>
  <TitlesOfParts>
    <vt:vector size="9" baseType="lpstr">
      <vt:lpstr>Temă Office</vt:lpstr>
      <vt:lpstr>UNIVERSITATEA DIN PETROŞANI ŞCOALA DOCTORALĂ MINE, PETROL ŞI GAZE</vt:lpstr>
      <vt:lpstr>Cuprins</vt:lpstr>
      <vt:lpstr>INTRODUCERE</vt:lpstr>
      <vt:lpstr>CAPITOLUL 2   Caracteristicile calitative pe care trebuie să le îndeplinească cărbunele şi influenţa asupra tehnologiei de tăiere</vt:lpstr>
      <vt:lpstr>CAPITOLUL 4    Analiza sistemelor de transport utilizate la formarea depozitelor de cărbune</vt:lpstr>
      <vt:lpstr>Diapozitivul 6</vt:lpstr>
      <vt:lpstr>Diapozitivul 7</vt:lpstr>
      <vt:lpstr>Diapozitivul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MINISTERUL  EDUCAŢIEI  NAŢIONALE UNIVERSITATEA DIN  PETROŞANI Şcoala Doctorală  </dc:title>
  <dc:creator>daniel</dc:creator>
  <cp:lastModifiedBy>dumitru.sfirloaga</cp:lastModifiedBy>
  <cp:revision>26</cp:revision>
  <dcterms:created xsi:type="dcterms:W3CDTF">2019-05-15T13:47:50Z</dcterms:created>
  <dcterms:modified xsi:type="dcterms:W3CDTF">2019-05-17T07:46:37Z</dcterms:modified>
</cp:coreProperties>
</file>